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Lst>
  <p:sldSz cy="5143500" cx="9144000"/>
  <p:notesSz cx="6858000" cy="9144000"/>
  <p:embeddedFontLst>
    <p:embeddedFont>
      <p:font typeface="Average"/>
      <p:regular r:id="rId86"/>
    </p:embeddedFont>
    <p:embeddedFont>
      <p:font typeface="Oswald"/>
      <p:regular r:id="rId87"/>
      <p:bold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7828D54-433F-46AE-80DD-D60CB88F82DD}">
  <a:tblStyle styleId="{F7828D54-433F-46AE-80DD-D60CB88F82D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font" Target="fonts/Average-regular.fntdata"/><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font" Target="fonts/Oswald-bold.fntdata"/><Relationship Id="rId43" Type="http://schemas.openxmlformats.org/officeDocument/2006/relationships/slide" Target="slides/slide37.xml"/><Relationship Id="rId87" Type="http://schemas.openxmlformats.org/officeDocument/2006/relationships/font" Target="fonts/Oswald-regular.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9" name="Google Shape;49;p11"/>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0" name="Google Shape;50;p1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4"/>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9" name="Google Shape;29;p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 name="Google Shape;41;p9"/>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2" name="Google Shape;42;p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6" name="Google Shape;46;p1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0.png"/><Relationship Id="rId4" Type="http://schemas.openxmlformats.org/officeDocument/2006/relationships/image" Target="../media/image41.png"/><Relationship Id="rId5"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9.png"/><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5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4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4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4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51.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5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55.png"/><Relationship Id="rId4" Type="http://schemas.openxmlformats.org/officeDocument/2006/relationships/image" Target="../media/image54.png"/><Relationship Id="rId5" Type="http://schemas.openxmlformats.org/officeDocument/2006/relationships/image" Target="../media/image5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6" name="Google Shape;56;p1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7" name="Google Shape;57;p12"/>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58" name="Google Shape;58;p12"/>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Manual Software Testing Full contents</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p:txBody>
      </p:sp>
      <p:sp>
        <p:nvSpPr>
          <p:cNvPr id="59" name="Google Shape;59;p12"/>
          <p:cNvSpPr txBox="1"/>
          <p:nvPr/>
        </p:nvSpPr>
        <p:spPr>
          <a:xfrm>
            <a:off x="441275" y="791850"/>
            <a:ext cx="5236500" cy="4032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000" u="none" cap="none" strike="noStrike">
                <a:solidFill>
                  <a:schemeClr val="dk1"/>
                </a:solidFill>
                <a:latin typeface="Arial"/>
                <a:ea typeface="Arial"/>
                <a:cs typeface="Arial"/>
                <a:sym typeface="Arial"/>
              </a:rPr>
              <a:t>Topics Cover</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AutoNum type="arabicPeriod"/>
            </a:pPr>
            <a:r>
              <a:rPr b="0" i="0" lang="en" sz="1000" u="none" cap="none" strike="noStrike">
                <a:solidFill>
                  <a:schemeClr val="dk1"/>
                </a:solidFill>
                <a:latin typeface="Arial"/>
                <a:ea typeface="Arial"/>
                <a:cs typeface="Arial"/>
                <a:sym typeface="Arial"/>
              </a:rPr>
              <a:t>What is software Testing?</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AutoNum type="arabicPeriod"/>
            </a:pPr>
            <a:r>
              <a:rPr b="0" i="0" lang="en" sz="1000" u="none" cap="none" strike="noStrike">
                <a:solidFill>
                  <a:schemeClr val="dk1"/>
                </a:solidFill>
                <a:latin typeface="Arial"/>
                <a:ea typeface="Arial"/>
                <a:cs typeface="Arial"/>
                <a:sym typeface="Arial"/>
              </a:rPr>
              <a:t>Type of Application</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AutoNum type="arabicPeriod"/>
            </a:pPr>
            <a:r>
              <a:rPr b="0" i="0" lang="en" sz="1000" u="none" cap="none" strike="noStrike">
                <a:solidFill>
                  <a:schemeClr val="dk1"/>
                </a:solidFill>
                <a:latin typeface="Arial"/>
                <a:ea typeface="Arial"/>
                <a:cs typeface="Arial"/>
                <a:sym typeface="Arial"/>
              </a:rPr>
              <a:t>Software Testing (SDLC, Principles of STLC)</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AutoNum type="arabicPeriod"/>
            </a:pPr>
            <a:r>
              <a:rPr b="0" i="0" lang="en" sz="1000" u="none" cap="none" strike="noStrike">
                <a:solidFill>
                  <a:schemeClr val="dk1"/>
                </a:solidFill>
                <a:latin typeface="Arial"/>
                <a:ea typeface="Arial"/>
                <a:cs typeface="Arial"/>
                <a:sym typeface="Arial"/>
              </a:rPr>
              <a:t>positive testing and negative testing.</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AutoNum type="arabicPeriod"/>
            </a:pPr>
            <a:r>
              <a:rPr b="0" i="0" lang="en" sz="1000" u="none" cap="none" strike="noStrike">
                <a:solidFill>
                  <a:schemeClr val="dk1"/>
                </a:solidFill>
                <a:latin typeface="Arial"/>
                <a:ea typeface="Arial"/>
                <a:cs typeface="Arial"/>
                <a:sym typeface="Arial"/>
              </a:rPr>
              <a:t>Effective test cases and not-so-effective test cases</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AutoNum type="arabicPeriod"/>
            </a:pPr>
            <a:r>
              <a:rPr b="0" i="0" lang="en" sz="1000" u="none" cap="none" strike="noStrike">
                <a:solidFill>
                  <a:schemeClr val="dk1"/>
                </a:solidFill>
                <a:latin typeface="Arial"/>
                <a:ea typeface="Arial"/>
                <a:cs typeface="Arial"/>
                <a:sym typeface="Arial"/>
              </a:rPr>
              <a:t>Environmental-related information</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AutoNum type="arabicPeriod"/>
            </a:pPr>
            <a:r>
              <a:rPr b="0" i="0" lang="en" sz="1000" u="none" cap="none" strike="noStrike">
                <a:solidFill>
                  <a:schemeClr val="dk1"/>
                </a:solidFill>
                <a:latin typeface="Arial"/>
                <a:ea typeface="Arial"/>
                <a:cs typeface="Arial"/>
                <a:sym typeface="Arial"/>
              </a:rPr>
              <a:t>War room, hotfix, sprint, agile development.</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AutoNum type="arabicPeriod"/>
            </a:pPr>
            <a:r>
              <a:rPr b="0" i="0" lang="en" sz="1000" u="none" cap="none" strike="noStrike">
                <a:solidFill>
                  <a:schemeClr val="dk1"/>
                </a:solidFill>
                <a:latin typeface="Arial"/>
                <a:ea typeface="Arial"/>
                <a:cs typeface="Arial"/>
                <a:sym typeface="Arial"/>
              </a:rPr>
              <a:t>Calculator-related scenario discussion.</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AutoNum type="arabicPeriod"/>
            </a:pPr>
            <a:r>
              <a:rPr b="0" i="0" lang="en" sz="1000" u="none" cap="none" strike="noStrike">
                <a:solidFill>
                  <a:schemeClr val="dk1"/>
                </a:solidFill>
                <a:latin typeface="Arial"/>
                <a:ea typeface="Arial"/>
                <a:cs typeface="Arial"/>
                <a:sym typeface="Arial"/>
              </a:rPr>
              <a:t>Test case</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AutoNum type="arabicPeriod"/>
            </a:pPr>
            <a:r>
              <a:rPr b="0" i="0" lang="en" sz="1000" u="none" cap="none" strike="noStrike">
                <a:solidFill>
                  <a:schemeClr val="dk1"/>
                </a:solidFill>
                <a:latin typeface="Arial"/>
                <a:ea typeface="Arial"/>
                <a:cs typeface="Arial"/>
                <a:sym typeface="Arial"/>
              </a:rPr>
              <a:t>Bug Reporting</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AutoNum type="arabicPeriod"/>
            </a:pPr>
            <a:r>
              <a:rPr b="0" i="0" lang="en" sz="1000" u="none" cap="none" strike="noStrike">
                <a:solidFill>
                  <a:schemeClr val="dk1"/>
                </a:solidFill>
                <a:latin typeface="Arial"/>
                <a:ea typeface="Arial"/>
                <a:cs typeface="Arial"/>
                <a:sym typeface="Arial"/>
              </a:rPr>
              <a:t>UI testing checklist</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AutoNum type="arabicPeriod"/>
            </a:pPr>
            <a:r>
              <a:rPr b="0" i="0" lang="en" sz="1000" u="none" cap="none" strike="noStrike">
                <a:solidFill>
                  <a:schemeClr val="dk1"/>
                </a:solidFill>
                <a:latin typeface="Arial"/>
                <a:ea typeface="Arial"/>
                <a:cs typeface="Arial"/>
                <a:sym typeface="Arial"/>
              </a:rPr>
              <a:t>WebSite test checklist</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AutoNum type="arabicPeriod"/>
            </a:pPr>
            <a:r>
              <a:rPr b="0" i="0" lang="en" sz="1000" u="none" cap="none" strike="noStrike">
                <a:solidFill>
                  <a:schemeClr val="dk1"/>
                </a:solidFill>
                <a:latin typeface="Arial"/>
                <a:ea typeface="Arial"/>
                <a:cs typeface="Arial"/>
                <a:sym typeface="Arial"/>
              </a:rPr>
              <a:t>Test Case idea generation (Transfer Money)</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AutoNum type="arabicPeriod"/>
            </a:pPr>
            <a:r>
              <a:rPr b="0" i="0" lang="en" sz="1000" u="none" cap="none" strike="noStrike">
                <a:solidFill>
                  <a:schemeClr val="dk1"/>
                </a:solidFill>
                <a:latin typeface="Arial"/>
                <a:ea typeface="Arial"/>
                <a:cs typeface="Arial"/>
                <a:sym typeface="Arial"/>
              </a:rPr>
              <a:t>Four Principles of QA Life</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AutoNum type="arabicPeriod"/>
            </a:pPr>
            <a:r>
              <a:rPr b="0" i="0" lang="en" sz="1000" u="none" cap="none" strike="noStrike">
                <a:solidFill>
                  <a:schemeClr val="dk1"/>
                </a:solidFill>
                <a:latin typeface="Arial"/>
                <a:ea typeface="Arial"/>
                <a:cs typeface="Arial"/>
                <a:sym typeface="Arial"/>
              </a:rPr>
              <a:t>Test Metrics</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AutoNum type="arabicPeriod"/>
            </a:pPr>
            <a:r>
              <a:rPr b="0" i="0" lang="en" sz="1000" u="none" cap="none" strike="noStrike">
                <a:solidFill>
                  <a:schemeClr val="dk1"/>
                </a:solidFill>
                <a:latin typeface="Arial"/>
                <a:ea typeface="Arial"/>
                <a:cs typeface="Arial"/>
                <a:sym typeface="Arial"/>
              </a:rPr>
              <a:t>Mind Maps</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AutoNum type="arabicPeriod"/>
            </a:pPr>
            <a:r>
              <a:rPr b="0" i="0" lang="en" sz="1000" u="none" cap="none" strike="noStrike">
                <a:solidFill>
                  <a:schemeClr val="dk1"/>
                </a:solidFill>
                <a:latin typeface="Arial"/>
                <a:ea typeface="Arial"/>
                <a:cs typeface="Arial"/>
                <a:sym typeface="Arial"/>
              </a:rPr>
              <a:t>Software Test Life Cycle And Bug Life Cycle</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AutoNum type="arabicPeriod"/>
            </a:pPr>
            <a:r>
              <a:rPr b="0" i="0" lang="en" sz="1000" u="none" cap="none" strike="noStrike">
                <a:solidFill>
                  <a:schemeClr val="dk1"/>
                </a:solidFill>
                <a:latin typeface="Arial"/>
                <a:ea typeface="Arial"/>
                <a:cs typeface="Arial"/>
                <a:sym typeface="Arial"/>
              </a:rPr>
              <a:t>Test Plan</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AutoNum type="arabicPeriod"/>
            </a:pPr>
            <a:r>
              <a:rPr b="0" i="0" lang="en" sz="1000" u="none" cap="none" strike="noStrike">
                <a:solidFill>
                  <a:schemeClr val="dk1"/>
                </a:solidFill>
                <a:latin typeface="Arial"/>
                <a:ea typeface="Arial"/>
                <a:cs typeface="Arial"/>
                <a:sym typeface="Arial"/>
              </a:rPr>
              <a:t>Priority and severity discussion</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AutoNum type="arabicPeriod"/>
            </a:pPr>
            <a:r>
              <a:rPr b="0" i="0" lang="en" sz="1000" u="none" cap="none" strike="noStrike">
                <a:solidFill>
                  <a:schemeClr val="dk1"/>
                </a:solidFill>
                <a:latin typeface="Arial"/>
                <a:ea typeface="Arial"/>
                <a:cs typeface="Arial"/>
                <a:sym typeface="Arial"/>
              </a:rPr>
              <a:t>Discuss scenario based question for manual tests</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AutoNum type="arabicPeriod"/>
            </a:pPr>
            <a:r>
              <a:rPr b="0" i="0" lang="en" sz="1000" u="none" cap="none" strike="noStrike">
                <a:solidFill>
                  <a:schemeClr val="dk1"/>
                </a:solidFill>
                <a:latin typeface="Arial"/>
                <a:ea typeface="Arial"/>
                <a:cs typeface="Arial"/>
                <a:sym typeface="Arial"/>
              </a:rPr>
              <a:t>Test Technique (bva, ecp….)</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AutoNum type="arabicPeriod"/>
            </a:pPr>
            <a:r>
              <a:rPr b="0" i="0" lang="en" sz="1000" u="none" cap="none" strike="noStrike">
                <a:solidFill>
                  <a:schemeClr val="dk1"/>
                </a:solidFill>
                <a:latin typeface="Arial"/>
                <a:ea typeface="Arial"/>
                <a:cs typeface="Arial"/>
                <a:sym typeface="Arial"/>
              </a:rPr>
              <a:t>Some Useful Concepts</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AutoNum type="arabicPeriod"/>
            </a:pPr>
            <a:r>
              <a:rPr b="0" i="0" lang="en" sz="1000" u="none" cap="none" strike="noStrike">
                <a:solidFill>
                  <a:schemeClr val="dk1"/>
                </a:solidFill>
                <a:latin typeface="Arial"/>
                <a:ea typeface="Arial"/>
                <a:cs typeface="Arial"/>
                <a:sym typeface="Arial"/>
              </a:rPr>
              <a:t>Mistakes we do</a:t>
            </a:r>
            <a:endParaRPr b="0" i="0" sz="1000" u="none" cap="none" strike="noStrike">
              <a:solidFill>
                <a:schemeClr val="dk1"/>
              </a:solidFill>
              <a:latin typeface="Arial"/>
              <a:ea typeface="Arial"/>
              <a:cs typeface="Arial"/>
              <a:sym typeface="Arial"/>
            </a:endParaRPr>
          </a:p>
          <a:p>
            <a:pPr indent="-292100" lvl="0" marL="457200" marR="0" rtl="0" algn="l">
              <a:lnSpc>
                <a:spcPct val="100000"/>
              </a:lnSpc>
              <a:spcBef>
                <a:spcPts val="0"/>
              </a:spcBef>
              <a:spcAft>
                <a:spcPts val="0"/>
              </a:spcAft>
              <a:buClr>
                <a:schemeClr val="dk1"/>
              </a:buClr>
              <a:buSzPts val="1000"/>
              <a:buFont typeface="Arial"/>
              <a:buAutoNum type="arabicPeriod"/>
            </a:pPr>
            <a:r>
              <a:rPr b="0" i="0" lang="en" sz="1000" u="none" cap="none" strike="noStrike">
                <a:solidFill>
                  <a:schemeClr val="dk1"/>
                </a:solidFill>
                <a:latin typeface="Arial"/>
                <a:ea typeface="Arial"/>
                <a:cs typeface="Arial"/>
                <a:sym typeface="Arial"/>
              </a:rPr>
              <a:t>Interview Questions set</a:t>
            </a:r>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ctrTitle"/>
          </p:nvPr>
        </p:nvSpPr>
        <p:spPr>
          <a:xfrm>
            <a:off x="-1885950" y="112125"/>
            <a:ext cx="7872600" cy="6165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Type of Application</a:t>
            </a:r>
            <a:endParaRPr/>
          </a:p>
        </p:txBody>
      </p:sp>
      <p:pic>
        <p:nvPicPr>
          <p:cNvPr id="128" name="Google Shape;128;p21"/>
          <p:cNvPicPr preferRelativeResize="0"/>
          <p:nvPr/>
        </p:nvPicPr>
        <p:blipFill rotWithShape="1">
          <a:blip r:embed="rId3">
            <a:alphaModFix/>
          </a:blip>
          <a:srcRect b="0" l="0" r="0" t="0"/>
          <a:stretch/>
        </p:blipFill>
        <p:spPr>
          <a:xfrm>
            <a:off x="152400" y="881025"/>
            <a:ext cx="8839199" cy="41085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ctrTitle"/>
          </p:nvPr>
        </p:nvSpPr>
        <p:spPr>
          <a:xfrm>
            <a:off x="-1885950" y="112125"/>
            <a:ext cx="7872600" cy="6165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Type of Application</a:t>
            </a:r>
            <a:endParaRPr/>
          </a:p>
        </p:txBody>
      </p:sp>
      <p:pic>
        <p:nvPicPr>
          <p:cNvPr id="134" name="Google Shape;134;p22"/>
          <p:cNvPicPr preferRelativeResize="0"/>
          <p:nvPr/>
        </p:nvPicPr>
        <p:blipFill rotWithShape="1">
          <a:blip r:embed="rId3">
            <a:alphaModFix/>
          </a:blip>
          <a:srcRect b="0" l="0" r="0" t="0"/>
          <a:stretch/>
        </p:blipFill>
        <p:spPr>
          <a:xfrm>
            <a:off x="526500" y="870300"/>
            <a:ext cx="8090997" cy="41100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40" name="Google Shape;140;p2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41" name="Google Shape;141;p23"/>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142" name="Google Shape;142;p23"/>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Increasing imagination for SQA</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p:txBody>
      </p:sp>
      <p:sp>
        <p:nvSpPr>
          <p:cNvPr id="143" name="Google Shape;143;p23"/>
          <p:cNvSpPr txBox="1"/>
          <p:nvPr/>
        </p:nvSpPr>
        <p:spPr>
          <a:xfrm>
            <a:off x="530650" y="1017500"/>
            <a:ext cx="43440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Topic</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Calculator Paradox</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Toaster machine and edge case discussion</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Login scenario with username and password</a:t>
            </a:r>
            <a:endParaRPr b="0" i="0" sz="1400" u="none" cap="none" strike="noStrike">
              <a:solidFill>
                <a:schemeClr val="dk1"/>
              </a:solidFill>
              <a:latin typeface="Arial"/>
              <a:ea typeface="Arial"/>
              <a:cs typeface="Arial"/>
              <a:sym typeface="Arial"/>
            </a:endParaRPr>
          </a:p>
        </p:txBody>
      </p:sp>
      <p:pic>
        <p:nvPicPr>
          <p:cNvPr id="144" name="Google Shape;144;p23"/>
          <p:cNvPicPr preferRelativeResize="0"/>
          <p:nvPr/>
        </p:nvPicPr>
        <p:blipFill rotWithShape="1">
          <a:blip r:embed="rId3">
            <a:alphaModFix/>
          </a:blip>
          <a:srcRect b="0" l="0" r="0" t="0"/>
          <a:stretch/>
        </p:blipFill>
        <p:spPr>
          <a:xfrm>
            <a:off x="5716550" y="840650"/>
            <a:ext cx="3138201" cy="2353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50" name="Google Shape;150;p2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51" name="Google Shape;151;p24"/>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152" name="Google Shape;152;p24"/>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Increasing imagination for SQA</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p:txBody>
      </p:sp>
      <p:sp>
        <p:nvSpPr>
          <p:cNvPr id="153" name="Google Shape;153;p24"/>
          <p:cNvSpPr txBox="1"/>
          <p:nvPr/>
        </p:nvSpPr>
        <p:spPr>
          <a:xfrm>
            <a:off x="530650" y="1017500"/>
            <a:ext cx="43440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Topic</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Calculator Paradox</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Toaster machine and edge case discussion</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Login scenario with username and password</a:t>
            </a:r>
            <a:endParaRPr b="0" i="0" sz="1400" u="none" cap="none" strike="noStrike">
              <a:solidFill>
                <a:schemeClr val="dk1"/>
              </a:solidFill>
              <a:latin typeface="Arial"/>
              <a:ea typeface="Arial"/>
              <a:cs typeface="Arial"/>
              <a:sym typeface="Arial"/>
            </a:endParaRPr>
          </a:p>
        </p:txBody>
      </p:sp>
      <p:pic>
        <p:nvPicPr>
          <p:cNvPr id="154" name="Google Shape;154;p24"/>
          <p:cNvPicPr preferRelativeResize="0"/>
          <p:nvPr/>
        </p:nvPicPr>
        <p:blipFill rotWithShape="1">
          <a:blip r:embed="rId3">
            <a:alphaModFix/>
          </a:blip>
          <a:srcRect b="0" l="0" r="0" t="0"/>
          <a:stretch/>
        </p:blipFill>
        <p:spPr>
          <a:xfrm>
            <a:off x="152400" y="2637450"/>
            <a:ext cx="3138201" cy="2353650"/>
          </a:xfrm>
          <a:prstGeom prst="rect">
            <a:avLst/>
          </a:prstGeom>
          <a:noFill/>
          <a:ln>
            <a:noFill/>
          </a:ln>
        </p:spPr>
      </p:pic>
      <p:pic>
        <p:nvPicPr>
          <p:cNvPr id="155" name="Google Shape;155;p24"/>
          <p:cNvPicPr preferRelativeResize="0"/>
          <p:nvPr/>
        </p:nvPicPr>
        <p:blipFill rotWithShape="1">
          <a:blip r:embed="rId4">
            <a:alphaModFix/>
          </a:blip>
          <a:srcRect b="0" l="0" r="0" t="0"/>
          <a:stretch/>
        </p:blipFill>
        <p:spPr>
          <a:xfrm>
            <a:off x="3461713" y="3099950"/>
            <a:ext cx="4857429" cy="1891159"/>
          </a:xfrm>
          <a:prstGeom prst="rect">
            <a:avLst/>
          </a:prstGeom>
          <a:noFill/>
          <a:ln>
            <a:noFill/>
          </a:ln>
        </p:spPr>
      </p:pic>
      <p:pic>
        <p:nvPicPr>
          <p:cNvPr id="156" name="Google Shape;156;p24"/>
          <p:cNvPicPr preferRelativeResize="0"/>
          <p:nvPr/>
        </p:nvPicPr>
        <p:blipFill rotWithShape="1">
          <a:blip r:embed="rId5">
            <a:alphaModFix/>
          </a:blip>
          <a:srcRect b="0" l="0" r="0" t="0"/>
          <a:stretch/>
        </p:blipFill>
        <p:spPr>
          <a:xfrm>
            <a:off x="5621075" y="191825"/>
            <a:ext cx="2698075" cy="2698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62" name="Google Shape;162;p2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63" name="Google Shape;163;p25"/>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164" name="Google Shape;164;p25"/>
          <p:cNvSpPr txBox="1"/>
          <p:nvPr>
            <p:ph idx="4294967295" type="title"/>
          </p:nvPr>
        </p:nvSpPr>
        <p:spPr>
          <a:xfrm>
            <a:off x="609050"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Login scenario with username and password</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p:txBody>
      </p:sp>
      <p:sp>
        <p:nvSpPr>
          <p:cNvPr id="165" name="Google Shape;165;p25"/>
          <p:cNvSpPr txBox="1"/>
          <p:nvPr/>
        </p:nvSpPr>
        <p:spPr>
          <a:xfrm>
            <a:off x="609050" y="782625"/>
            <a:ext cx="493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Login scenario with username and password</a:t>
            </a:r>
            <a:endParaRPr b="0" i="0" sz="1400" u="none" cap="none" strike="noStrike">
              <a:solidFill>
                <a:schemeClr val="dk1"/>
              </a:solidFill>
              <a:latin typeface="Arial"/>
              <a:ea typeface="Arial"/>
              <a:cs typeface="Arial"/>
              <a:sym typeface="Arial"/>
            </a:endParaRPr>
          </a:p>
        </p:txBody>
      </p:sp>
      <p:pic>
        <p:nvPicPr>
          <p:cNvPr id="166" name="Google Shape;166;p25"/>
          <p:cNvPicPr preferRelativeResize="0"/>
          <p:nvPr/>
        </p:nvPicPr>
        <p:blipFill rotWithShape="1">
          <a:blip r:embed="rId3">
            <a:alphaModFix/>
          </a:blip>
          <a:srcRect b="0" l="0" r="0" t="0"/>
          <a:stretch/>
        </p:blipFill>
        <p:spPr>
          <a:xfrm>
            <a:off x="609044" y="1182825"/>
            <a:ext cx="4242132" cy="36569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72" name="Google Shape;172;p2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73" name="Google Shape;173;p26"/>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174" name="Google Shape;174;p26"/>
          <p:cNvSpPr txBox="1"/>
          <p:nvPr/>
        </p:nvSpPr>
        <p:spPr>
          <a:xfrm>
            <a:off x="4151900" y="1017500"/>
            <a:ext cx="48408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verage"/>
                <a:ea typeface="Average"/>
                <a:cs typeface="Average"/>
                <a:sym typeface="Average"/>
              </a:rPr>
              <a:t>SDLC model</a:t>
            </a:r>
            <a:endParaRPr b="0" i="0" sz="1400" u="none" cap="none" strike="noStrike">
              <a:solidFill>
                <a:schemeClr val="dk1"/>
              </a:solidFill>
              <a:latin typeface="Average"/>
              <a:ea typeface="Average"/>
              <a:cs typeface="Average"/>
              <a:sym typeface="Average"/>
            </a:endParaRPr>
          </a:p>
          <a:p>
            <a:pPr indent="-317500" lvl="0" marL="457200" marR="0" rtl="0" algn="l">
              <a:lnSpc>
                <a:spcPct val="100000"/>
              </a:lnSpc>
              <a:spcBef>
                <a:spcPts val="0"/>
              </a:spcBef>
              <a:spcAft>
                <a:spcPts val="0"/>
              </a:spcAft>
              <a:buClr>
                <a:schemeClr val="dk1"/>
              </a:buClr>
              <a:buSzPts val="1400"/>
              <a:buFont typeface="Average"/>
              <a:buAutoNum type="arabicPeriod"/>
            </a:pPr>
            <a:r>
              <a:rPr b="0" i="0" lang="en" sz="1400" u="none" cap="none" strike="noStrike">
                <a:solidFill>
                  <a:schemeClr val="dk1"/>
                </a:solidFill>
                <a:latin typeface="Average"/>
                <a:ea typeface="Average"/>
                <a:cs typeface="Average"/>
                <a:sym typeface="Average"/>
              </a:rPr>
              <a:t>Requirements</a:t>
            </a:r>
            <a:endParaRPr b="0" i="0" sz="1400" u="none" cap="none" strike="noStrike">
              <a:solidFill>
                <a:schemeClr val="dk1"/>
              </a:solidFill>
              <a:latin typeface="Average"/>
              <a:ea typeface="Average"/>
              <a:cs typeface="Average"/>
              <a:sym typeface="Average"/>
            </a:endParaRPr>
          </a:p>
          <a:p>
            <a:pPr indent="-317500" lvl="0" marL="457200" marR="0" rtl="0" algn="l">
              <a:lnSpc>
                <a:spcPct val="100000"/>
              </a:lnSpc>
              <a:spcBef>
                <a:spcPts val="0"/>
              </a:spcBef>
              <a:spcAft>
                <a:spcPts val="0"/>
              </a:spcAft>
              <a:buClr>
                <a:schemeClr val="dk1"/>
              </a:buClr>
              <a:buSzPts val="1400"/>
              <a:buFont typeface="Average"/>
              <a:buAutoNum type="arabicPeriod"/>
            </a:pPr>
            <a:r>
              <a:rPr b="0" i="0" lang="en" sz="1400" u="none" cap="none" strike="noStrike">
                <a:solidFill>
                  <a:schemeClr val="dk1"/>
                </a:solidFill>
                <a:latin typeface="Average"/>
                <a:ea typeface="Average"/>
                <a:cs typeface="Average"/>
                <a:sym typeface="Average"/>
              </a:rPr>
              <a:t>Designing</a:t>
            </a:r>
            <a:endParaRPr b="0" i="0" sz="1400" u="none" cap="none" strike="noStrike">
              <a:solidFill>
                <a:schemeClr val="dk1"/>
              </a:solidFill>
              <a:latin typeface="Average"/>
              <a:ea typeface="Average"/>
              <a:cs typeface="Average"/>
              <a:sym typeface="Average"/>
            </a:endParaRPr>
          </a:p>
          <a:p>
            <a:pPr indent="-317500" lvl="0" marL="457200" marR="0" rtl="0" algn="l">
              <a:lnSpc>
                <a:spcPct val="100000"/>
              </a:lnSpc>
              <a:spcBef>
                <a:spcPts val="0"/>
              </a:spcBef>
              <a:spcAft>
                <a:spcPts val="0"/>
              </a:spcAft>
              <a:buClr>
                <a:schemeClr val="dk1"/>
              </a:buClr>
              <a:buSzPts val="1400"/>
              <a:buFont typeface="Average"/>
              <a:buAutoNum type="arabicPeriod"/>
            </a:pPr>
            <a:r>
              <a:rPr b="0" i="0" lang="en" sz="1400" u="none" cap="none" strike="noStrike">
                <a:solidFill>
                  <a:schemeClr val="dk1"/>
                </a:solidFill>
                <a:latin typeface="Average"/>
                <a:ea typeface="Average"/>
                <a:cs typeface="Average"/>
                <a:sym typeface="Average"/>
              </a:rPr>
              <a:t>Development</a:t>
            </a:r>
            <a:endParaRPr b="0" i="0" sz="1400" u="none" cap="none" strike="noStrike">
              <a:solidFill>
                <a:schemeClr val="dk1"/>
              </a:solidFill>
              <a:latin typeface="Average"/>
              <a:ea typeface="Average"/>
              <a:cs typeface="Average"/>
              <a:sym typeface="Average"/>
            </a:endParaRPr>
          </a:p>
          <a:p>
            <a:pPr indent="-317500" lvl="0" marL="457200" marR="0" rtl="0" algn="l">
              <a:lnSpc>
                <a:spcPct val="100000"/>
              </a:lnSpc>
              <a:spcBef>
                <a:spcPts val="0"/>
              </a:spcBef>
              <a:spcAft>
                <a:spcPts val="0"/>
              </a:spcAft>
              <a:buClr>
                <a:schemeClr val="dk1"/>
              </a:buClr>
              <a:buSzPts val="1400"/>
              <a:buFont typeface="Average"/>
              <a:buAutoNum type="arabicPeriod"/>
            </a:pPr>
            <a:r>
              <a:rPr b="0" i="0" lang="en" sz="1400" u="none" cap="none" strike="noStrike">
                <a:solidFill>
                  <a:schemeClr val="dk1"/>
                </a:solidFill>
                <a:latin typeface="Average"/>
                <a:ea typeface="Average"/>
                <a:cs typeface="Average"/>
                <a:sym typeface="Average"/>
              </a:rPr>
              <a:t>Testing</a:t>
            </a:r>
            <a:endParaRPr b="0" i="0" sz="1400" u="none" cap="none" strike="noStrike">
              <a:solidFill>
                <a:schemeClr val="dk1"/>
              </a:solidFill>
              <a:latin typeface="Average"/>
              <a:ea typeface="Average"/>
              <a:cs typeface="Average"/>
              <a:sym typeface="Average"/>
            </a:endParaRPr>
          </a:p>
          <a:p>
            <a:pPr indent="-317500" lvl="0" marL="457200" marR="0" rtl="0" algn="l">
              <a:lnSpc>
                <a:spcPct val="100000"/>
              </a:lnSpc>
              <a:spcBef>
                <a:spcPts val="0"/>
              </a:spcBef>
              <a:spcAft>
                <a:spcPts val="0"/>
              </a:spcAft>
              <a:buClr>
                <a:schemeClr val="dk1"/>
              </a:buClr>
              <a:buSzPts val="1400"/>
              <a:buFont typeface="Average"/>
              <a:buAutoNum type="arabicPeriod"/>
            </a:pPr>
            <a:r>
              <a:rPr b="0" i="0" lang="en" sz="1400" u="none" cap="none" strike="noStrike">
                <a:solidFill>
                  <a:schemeClr val="dk1"/>
                </a:solidFill>
                <a:latin typeface="Average"/>
                <a:ea typeface="Average"/>
                <a:cs typeface="Average"/>
                <a:sym typeface="Average"/>
              </a:rPr>
              <a:t>Deployment</a:t>
            </a:r>
            <a:endParaRPr b="0" i="0" sz="1400" u="none" cap="none" strike="noStrike">
              <a:solidFill>
                <a:schemeClr val="dk1"/>
              </a:solidFill>
              <a:latin typeface="Average"/>
              <a:ea typeface="Average"/>
              <a:cs typeface="Average"/>
              <a:sym typeface="Average"/>
            </a:endParaRPr>
          </a:p>
          <a:p>
            <a:pPr indent="-317500" lvl="0" marL="457200" marR="0" rtl="0" algn="l">
              <a:lnSpc>
                <a:spcPct val="100000"/>
              </a:lnSpc>
              <a:spcBef>
                <a:spcPts val="0"/>
              </a:spcBef>
              <a:spcAft>
                <a:spcPts val="0"/>
              </a:spcAft>
              <a:buClr>
                <a:schemeClr val="dk1"/>
              </a:buClr>
              <a:buSzPts val="1400"/>
              <a:buFont typeface="Average"/>
              <a:buAutoNum type="arabicPeriod"/>
            </a:pPr>
            <a:r>
              <a:rPr b="0" i="0" lang="en" sz="1400" u="none" cap="none" strike="noStrike">
                <a:solidFill>
                  <a:schemeClr val="dk1"/>
                </a:solidFill>
                <a:latin typeface="Average"/>
                <a:ea typeface="Average"/>
                <a:cs typeface="Average"/>
                <a:sym typeface="Average"/>
              </a:rPr>
              <a:t>Maintenance</a:t>
            </a:r>
            <a:endParaRPr b="0" i="0" sz="1400" u="none" cap="none" strike="noStrike">
              <a:solidFill>
                <a:schemeClr val="dk1"/>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verage"/>
              <a:ea typeface="Average"/>
              <a:cs typeface="Average"/>
              <a:sym typeface="Average"/>
            </a:endParaRPr>
          </a:p>
        </p:txBody>
      </p:sp>
      <p:sp>
        <p:nvSpPr>
          <p:cNvPr id="175" name="Google Shape;175;p26"/>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Manual Software Testing</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p:txBody>
      </p:sp>
      <p:sp>
        <p:nvSpPr>
          <p:cNvPr id="176" name="Google Shape;176;p26"/>
          <p:cNvSpPr txBox="1"/>
          <p:nvPr/>
        </p:nvSpPr>
        <p:spPr>
          <a:xfrm>
            <a:off x="530650" y="1017500"/>
            <a:ext cx="43440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Today’s Topic</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Test case</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Summary Report</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Bug Reporting</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Test Matrics</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MindMaps</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UI testing checklist</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82" name="Google Shape;182;p2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83" name="Google Shape;183;p27"/>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184" name="Google Shape;184;p27"/>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Error Defect Failure</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p:txBody>
      </p:sp>
      <p:pic>
        <p:nvPicPr>
          <p:cNvPr id="185" name="Google Shape;185;p27"/>
          <p:cNvPicPr preferRelativeResize="0"/>
          <p:nvPr/>
        </p:nvPicPr>
        <p:blipFill rotWithShape="1">
          <a:blip r:embed="rId3">
            <a:alphaModFix/>
          </a:blip>
          <a:srcRect b="0" l="0" r="0" t="0"/>
          <a:stretch/>
        </p:blipFill>
        <p:spPr>
          <a:xfrm>
            <a:off x="152400" y="693250"/>
            <a:ext cx="7989100" cy="4297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91" name="Google Shape;191;p2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92" name="Google Shape;192;p28"/>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193" name="Google Shape;193;p28"/>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Increasing imagination for SQA</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p:txBody>
      </p:sp>
      <p:sp>
        <p:nvSpPr>
          <p:cNvPr id="194" name="Google Shape;194;p28"/>
          <p:cNvSpPr txBox="1"/>
          <p:nvPr/>
        </p:nvSpPr>
        <p:spPr>
          <a:xfrm>
            <a:off x="530650" y="1017500"/>
            <a:ext cx="43440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Topic</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Calculator Paradox</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Toaster machine and edge case discussion</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Login scenario with username and password</a:t>
            </a:r>
            <a:endParaRPr b="0" i="0" sz="1400" u="none" cap="none" strike="noStrike">
              <a:solidFill>
                <a:schemeClr val="dk1"/>
              </a:solidFill>
              <a:latin typeface="Arial"/>
              <a:ea typeface="Arial"/>
              <a:cs typeface="Arial"/>
              <a:sym typeface="Arial"/>
            </a:endParaRPr>
          </a:p>
        </p:txBody>
      </p:sp>
      <p:pic>
        <p:nvPicPr>
          <p:cNvPr id="195" name="Google Shape;195;p28"/>
          <p:cNvPicPr preferRelativeResize="0"/>
          <p:nvPr/>
        </p:nvPicPr>
        <p:blipFill rotWithShape="1">
          <a:blip r:embed="rId3">
            <a:alphaModFix/>
          </a:blip>
          <a:srcRect b="0" l="0" r="0" t="0"/>
          <a:stretch/>
        </p:blipFill>
        <p:spPr>
          <a:xfrm>
            <a:off x="5716550" y="840650"/>
            <a:ext cx="3138201" cy="2353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201" name="Google Shape;201;p2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02" name="Google Shape;202;p29"/>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203" name="Google Shape;203;p29"/>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Increasing imagination for SQA</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p:txBody>
      </p:sp>
      <p:sp>
        <p:nvSpPr>
          <p:cNvPr id="204" name="Google Shape;204;p29"/>
          <p:cNvSpPr txBox="1"/>
          <p:nvPr/>
        </p:nvSpPr>
        <p:spPr>
          <a:xfrm>
            <a:off x="530650" y="1017500"/>
            <a:ext cx="43440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Topic</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Calculator Paradox</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Toaster machine and edge case discussion</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Login scenario with username and password</a:t>
            </a:r>
            <a:endParaRPr b="0" i="0" sz="1400" u="none" cap="none" strike="noStrike">
              <a:solidFill>
                <a:schemeClr val="dk1"/>
              </a:solidFill>
              <a:latin typeface="Arial"/>
              <a:ea typeface="Arial"/>
              <a:cs typeface="Arial"/>
              <a:sym typeface="Arial"/>
            </a:endParaRPr>
          </a:p>
        </p:txBody>
      </p:sp>
      <p:pic>
        <p:nvPicPr>
          <p:cNvPr id="205" name="Google Shape;205;p29"/>
          <p:cNvPicPr preferRelativeResize="0"/>
          <p:nvPr/>
        </p:nvPicPr>
        <p:blipFill rotWithShape="1">
          <a:blip r:embed="rId3">
            <a:alphaModFix/>
          </a:blip>
          <a:srcRect b="0" l="0" r="0" t="0"/>
          <a:stretch/>
        </p:blipFill>
        <p:spPr>
          <a:xfrm>
            <a:off x="152400" y="2637450"/>
            <a:ext cx="3138201" cy="2353650"/>
          </a:xfrm>
          <a:prstGeom prst="rect">
            <a:avLst/>
          </a:prstGeom>
          <a:noFill/>
          <a:ln>
            <a:noFill/>
          </a:ln>
        </p:spPr>
      </p:pic>
      <p:pic>
        <p:nvPicPr>
          <p:cNvPr id="206" name="Google Shape;206;p29"/>
          <p:cNvPicPr preferRelativeResize="0"/>
          <p:nvPr/>
        </p:nvPicPr>
        <p:blipFill rotWithShape="1">
          <a:blip r:embed="rId4">
            <a:alphaModFix/>
          </a:blip>
          <a:srcRect b="0" l="0" r="0" t="0"/>
          <a:stretch/>
        </p:blipFill>
        <p:spPr>
          <a:xfrm>
            <a:off x="3461713" y="3099950"/>
            <a:ext cx="4857429" cy="1891159"/>
          </a:xfrm>
          <a:prstGeom prst="rect">
            <a:avLst/>
          </a:prstGeom>
          <a:noFill/>
          <a:ln>
            <a:noFill/>
          </a:ln>
        </p:spPr>
      </p:pic>
      <p:pic>
        <p:nvPicPr>
          <p:cNvPr id="207" name="Google Shape;207;p29"/>
          <p:cNvPicPr preferRelativeResize="0"/>
          <p:nvPr/>
        </p:nvPicPr>
        <p:blipFill rotWithShape="1">
          <a:blip r:embed="rId5">
            <a:alphaModFix/>
          </a:blip>
          <a:srcRect b="0" l="0" r="0" t="0"/>
          <a:stretch/>
        </p:blipFill>
        <p:spPr>
          <a:xfrm>
            <a:off x="5621075" y="191825"/>
            <a:ext cx="2698075" cy="2698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213" name="Google Shape;213;p3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14" name="Google Shape;214;p30"/>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215" name="Google Shape;215;p30"/>
          <p:cNvSpPr txBox="1"/>
          <p:nvPr>
            <p:ph idx="4294967295" type="title"/>
          </p:nvPr>
        </p:nvSpPr>
        <p:spPr>
          <a:xfrm>
            <a:off x="609050"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Login scenario with username and password</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p:txBody>
      </p:sp>
      <p:sp>
        <p:nvSpPr>
          <p:cNvPr id="216" name="Google Shape;216;p30"/>
          <p:cNvSpPr txBox="1"/>
          <p:nvPr/>
        </p:nvSpPr>
        <p:spPr>
          <a:xfrm>
            <a:off x="609050" y="782625"/>
            <a:ext cx="493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Login scenario with username and password</a:t>
            </a:r>
            <a:endParaRPr b="0" i="0" sz="1400" u="none" cap="none" strike="noStrike">
              <a:solidFill>
                <a:schemeClr val="dk1"/>
              </a:solidFill>
              <a:latin typeface="Arial"/>
              <a:ea typeface="Arial"/>
              <a:cs typeface="Arial"/>
              <a:sym typeface="Arial"/>
            </a:endParaRPr>
          </a:p>
        </p:txBody>
      </p:sp>
      <p:pic>
        <p:nvPicPr>
          <p:cNvPr id="217" name="Google Shape;217;p30"/>
          <p:cNvPicPr preferRelativeResize="0"/>
          <p:nvPr/>
        </p:nvPicPr>
        <p:blipFill rotWithShape="1">
          <a:blip r:embed="rId3">
            <a:alphaModFix/>
          </a:blip>
          <a:srcRect b="0" l="0" r="0" t="0"/>
          <a:stretch/>
        </p:blipFill>
        <p:spPr>
          <a:xfrm>
            <a:off x="609044" y="1182825"/>
            <a:ext cx="4242132" cy="36569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5" name="Google Shape;65;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6" name="Google Shape;66;p13"/>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67" name="Google Shape;67;p13"/>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StopWatch testing</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p:txBody>
      </p:sp>
      <p:pic>
        <p:nvPicPr>
          <p:cNvPr id="68" name="Google Shape;68;p13"/>
          <p:cNvPicPr preferRelativeResize="0"/>
          <p:nvPr/>
        </p:nvPicPr>
        <p:blipFill rotWithShape="1">
          <a:blip r:embed="rId3">
            <a:alphaModFix/>
          </a:blip>
          <a:srcRect b="0" l="0" r="0" t="0"/>
          <a:stretch/>
        </p:blipFill>
        <p:spPr>
          <a:xfrm>
            <a:off x="1465075" y="1606100"/>
            <a:ext cx="5309834" cy="2353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457200" lvl="0" marL="2286000" rtl="0" algn="l">
              <a:lnSpc>
                <a:spcPct val="100000"/>
              </a:lnSpc>
              <a:spcBef>
                <a:spcPts val="0"/>
              </a:spcBef>
              <a:spcAft>
                <a:spcPts val="0"/>
              </a:spcAft>
              <a:buSzPts val="3000"/>
              <a:buNone/>
            </a:pPr>
            <a:r>
              <a:rPr lang="en">
                <a:solidFill>
                  <a:srgbClr val="FFD966"/>
                </a:solidFill>
              </a:rPr>
              <a:t>Test Case</a:t>
            </a:r>
            <a:endParaRPr>
              <a:solidFill>
                <a:srgbClr val="FFD966"/>
              </a:solidFill>
            </a:endParaRPr>
          </a:p>
        </p:txBody>
      </p:sp>
      <p:sp>
        <p:nvSpPr>
          <p:cNvPr id="223" name="Google Shape;223;p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24" name="Google Shape;224;p31"/>
          <p:cNvSpPr txBox="1"/>
          <p:nvPr/>
        </p:nvSpPr>
        <p:spPr>
          <a:xfrm>
            <a:off x="375775" y="931625"/>
            <a:ext cx="7922700" cy="31863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chemeClr val="dk1"/>
              </a:buClr>
              <a:buSzPts val="1500"/>
              <a:buFont typeface="Arial"/>
              <a:buAutoNum type="arabicPeriod"/>
            </a:pPr>
            <a:r>
              <a:rPr b="0" i="0" lang="en" sz="1500" u="none" cap="none" strike="noStrike">
                <a:solidFill>
                  <a:schemeClr val="dk1"/>
                </a:solidFill>
                <a:latin typeface="Arial"/>
                <a:ea typeface="Arial"/>
                <a:cs typeface="Arial"/>
                <a:sym typeface="Arial"/>
              </a:rPr>
              <a:t>What is test case?</a:t>
            </a:r>
            <a:endParaRPr b="0" i="0" sz="1500" u="none" cap="none" strike="noStrike">
              <a:solidFill>
                <a:schemeClr val="dk1"/>
              </a:solidFill>
              <a:latin typeface="Arial"/>
              <a:ea typeface="Arial"/>
              <a:cs typeface="Arial"/>
              <a:sym typeface="Arial"/>
            </a:endParaRPr>
          </a:p>
          <a:p>
            <a:pPr indent="-323850" lvl="0" marL="457200" marR="0" rtl="0" algn="l">
              <a:lnSpc>
                <a:spcPct val="100000"/>
              </a:lnSpc>
              <a:spcBef>
                <a:spcPts val="0"/>
              </a:spcBef>
              <a:spcAft>
                <a:spcPts val="0"/>
              </a:spcAft>
              <a:buClr>
                <a:schemeClr val="dk1"/>
              </a:buClr>
              <a:buSzPts val="1500"/>
              <a:buFont typeface="Arial"/>
              <a:buAutoNum type="arabicPeriod"/>
            </a:pPr>
            <a:r>
              <a:rPr b="0" i="0" lang="en" sz="1500" u="none" cap="none" strike="noStrike">
                <a:solidFill>
                  <a:schemeClr val="dk1"/>
                </a:solidFill>
                <a:latin typeface="Arial"/>
                <a:ea typeface="Arial"/>
                <a:cs typeface="Arial"/>
                <a:sym typeface="Arial"/>
              </a:rPr>
              <a:t>Why Test case?</a:t>
            </a:r>
            <a:endParaRPr b="0" i="0" sz="1500" u="none" cap="none" strike="noStrike">
              <a:solidFill>
                <a:schemeClr val="dk1"/>
              </a:solidFill>
              <a:latin typeface="Arial"/>
              <a:ea typeface="Arial"/>
              <a:cs typeface="Arial"/>
              <a:sym typeface="Arial"/>
            </a:endParaRPr>
          </a:p>
          <a:p>
            <a:pPr indent="-323850" lvl="0" marL="457200" marR="0" rtl="0" algn="l">
              <a:lnSpc>
                <a:spcPct val="100000"/>
              </a:lnSpc>
              <a:spcBef>
                <a:spcPts val="0"/>
              </a:spcBef>
              <a:spcAft>
                <a:spcPts val="0"/>
              </a:spcAft>
              <a:buClr>
                <a:schemeClr val="dk1"/>
              </a:buClr>
              <a:buSzPts val="1500"/>
              <a:buFont typeface="Arial"/>
              <a:buAutoNum type="arabicPeriod"/>
            </a:pPr>
            <a:r>
              <a:rPr b="0" i="0" lang="en" sz="1500" u="none" cap="none" strike="noStrike">
                <a:solidFill>
                  <a:schemeClr val="dk1"/>
                </a:solidFill>
                <a:latin typeface="Arial"/>
                <a:ea typeface="Arial"/>
                <a:cs typeface="Arial"/>
                <a:sym typeface="Arial"/>
              </a:rPr>
              <a:t>How to write test case?</a:t>
            </a:r>
            <a:endParaRPr b="0" i="0" sz="1500" u="none" cap="none" strike="noStrike">
              <a:solidFill>
                <a:schemeClr val="dk1"/>
              </a:solidFill>
              <a:latin typeface="Arial"/>
              <a:ea typeface="Arial"/>
              <a:cs typeface="Arial"/>
              <a:sym typeface="Arial"/>
            </a:endParaRPr>
          </a:p>
          <a:p>
            <a:pPr indent="-323850" lvl="0" marL="457200" marR="0" rtl="0" algn="l">
              <a:lnSpc>
                <a:spcPct val="100000"/>
              </a:lnSpc>
              <a:spcBef>
                <a:spcPts val="0"/>
              </a:spcBef>
              <a:spcAft>
                <a:spcPts val="0"/>
              </a:spcAft>
              <a:buClr>
                <a:schemeClr val="dk1"/>
              </a:buClr>
              <a:buSzPts val="1500"/>
              <a:buFont typeface="Arial"/>
              <a:buAutoNum type="arabicPeriod"/>
            </a:pPr>
            <a:r>
              <a:rPr b="0" i="0" lang="en" sz="1500" u="none" cap="none" strike="noStrike">
                <a:solidFill>
                  <a:schemeClr val="dk1"/>
                </a:solidFill>
                <a:latin typeface="Arial"/>
                <a:ea typeface="Arial"/>
                <a:cs typeface="Arial"/>
                <a:sym typeface="Arial"/>
              </a:rPr>
              <a:t>Columns of test case</a:t>
            </a:r>
            <a:endParaRPr b="0" i="0" sz="1500" u="none" cap="none" strike="noStrike">
              <a:solidFill>
                <a:schemeClr val="dk1"/>
              </a:solidFill>
              <a:latin typeface="Arial"/>
              <a:ea typeface="Arial"/>
              <a:cs typeface="Arial"/>
              <a:sym typeface="Arial"/>
            </a:endParaRPr>
          </a:p>
          <a:p>
            <a:pPr indent="-323850" lvl="0" marL="457200" marR="0" rtl="0" algn="l">
              <a:lnSpc>
                <a:spcPct val="100000"/>
              </a:lnSpc>
              <a:spcBef>
                <a:spcPts val="0"/>
              </a:spcBef>
              <a:spcAft>
                <a:spcPts val="0"/>
              </a:spcAft>
              <a:buClr>
                <a:schemeClr val="dk1"/>
              </a:buClr>
              <a:buSzPts val="1500"/>
              <a:buFont typeface="Arial"/>
              <a:buAutoNum type="arabicPeriod"/>
            </a:pPr>
            <a:r>
              <a:rPr b="0" i="0" lang="en" sz="1500" u="none" cap="none" strike="noStrike">
                <a:solidFill>
                  <a:schemeClr val="dk1"/>
                </a:solidFill>
                <a:latin typeface="Arial"/>
                <a:ea typeface="Arial"/>
                <a:cs typeface="Arial"/>
                <a:sym typeface="Arial"/>
              </a:rPr>
              <a:t>Summary Report of test case</a:t>
            </a:r>
            <a:endParaRPr b="0" i="0" sz="1500" u="none" cap="none" strike="noStrike">
              <a:solidFill>
                <a:schemeClr val="dk1"/>
              </a:solidFill>
              <a:latin typeface="Arial"/>
              <a:ea typeface="Arial"/>
              <a:cs typeface="Arial"/>
              <a:sym typeface="Arial"/>
            </a:endParaRPr>
          </a:p>
          <a:p>
            <a:pPr indent="-323850" lvl="0" marL="457200" marR="0" rtl="0" algn="l">
              <a:lnSpc>
                <a:spcPct val="100000"/>
              </a:lnSpc>
              <a:spcBef>
                <a:spcPts val="0"/>
              </a:spcBef>
              <a:spcAft>
                <a:spcPts val="0"/>
              </a:spcAft>
              <a:buClr>
                <a:schemeClr val="dk1"/>
              </a:buClr>
              <a:buSzPts val="1500"/>
              <a:buFont typeface="Arial"/>
              <a:buAutoNum type="arabicPeriod"/>
            </a:pPr>
            <a:r>
              <a:rPr b="0" i="0" lang="en" sz="1500" u="none" cap="none" strike="noStrike">
                <a:solidFill>
                  <a:schemeClr val="dk1"/>
                </a:solidFill>
                <a:latin typeface="Arial"/>
                <a:ea typeface="Arial"/>
                <a:cs typeface="Arial"/>
                <a:sym typeface="Arial"/>
              </a:rPr>
              <a:t>Example of a test case</a:t>
            </a:r>
            <a:endParaRPr b="0" i="0" sz="1500" u="none" cap="none" strike="noStrike">
              <a:solidFill>
                <a:schemeClr val="dk1"/>
              </a:solidFill>
              <a:latin typeface="Arial"/>
              <a:ea typeface="Arial"/>
              <a:cs typeface="Arial"/>
              <a:sym typeface="Arial"/>
            </a:endParaRPr>
          </a:p>
          <a:p>
            <a:pPr indent="-323850" lvl="0" marL="457200" marR="0" rtl="0" algn="l">
              <a:lnSpc>
                <a:spcPct val="100000"/>
              </a:lnSpc>
              <a:spcBef>
                <a:spcPts val="0"/>
              </a:spcBef>
              <a:spcAft>
                <a:spcPts val="0"/>
              </a:spcAft>
              <a:buClr>
                <a:schemeClr val="dk1"/>
              </a:buClr>
              <a:buSzPts val="1500"/>
              <a:buFont typeface="Arial"/>
              <a:buAutoNum type="alphaLcParenR"/>
            </a:pPr>
            <a:r>
              <a:rPr b="0" i="0" lang="en" sz="1500" u="none" cap="none" strike="noStrike">
                <a:solidFill>
                  <a:schemeClr val="dk1"/>
                </a:solidFill>
                <a:latin typeface="Arial"/>
                <a:ea typeface="Arial"/>
                <a:cs typeface="Arial"/>
                <a:sym typeface="Arial"/>
              </a:rPr>
              <a:t>Show from my pc</a:t>
            </a:r>
            <a:endParaRPr b="0" i="0" sz="1500" u="none" cap="none" strike="noStrike">
              <a:solidFill>
                <a:schemeClr val="dk1"/>
              </a:solidFill>
              <a:latin typeface="Arial"/>
              <a:ea typeface="Arial"/>
              <a:cs typeface="Arial"/>
              <a:sym typeface="Arial"/>
            </a:endParaRPr>
          </a:p>
          <a:p>
            <a:pPr indent="-323850" lvl="0" marL="457200" marR="0" rtl="0" algn="l">
              <a:lnSpc>
                <a:spcPct val="100000"/>
              </a:lnSpc>
              <a:spcBef>
                <a:spcPts val="0"/>
              </a:spcBef>
              <a:spcAft>
                <a:spcPts val="0"/>
              </a:spcAft>
              <a:buClr>
                <a:schemeClr val="dk1"/>
              </a:buClr>
              <a:buSzPts val="1500"/>
              <a:buFont typeface="Arial"/>
              <a:buAutoNum type="alphaLcParenR"/>
            </a:pPr>
            <a:r>
              <a:rPr b="0" i="0" lang="en" sz="1500" u="none" cap="none" strike="noStrike">
                <a:solidFill>
                  <a:schemeClr val="dk1"/>
                </a:solidFill>
                <a:latin typeface="Arial"/>
                <a:ea typeface="Arial"/>
                <a:cs typeface="Arial"/>
                <a:sym typeface="Arial"/>
              </a:rPr>
              <a:t>https://www.softwaretestinghelp.com/login-page-test-cases/</a:t>
            </a:r>
            <a:endParaRPr b="0" i="0" sz="15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3000"/>
              <a:buNone/>
            </a:pPr>
            <a:r>
              <a:rPr lang="en">
                <a:solidFill>
                  <a:srgbClr val="FFD966"/>
                </a:solidFill>
              </a:rPr>
              <a:t>Test case columns</a:t>
            </a:r>
            <a:endParaRPr>
              <a:solidFill>
                <a:srgbClr val="FFD966"/>
              </a:solidFill>
            </a:endParaRPr>
          </a:p>
        </p:txBody>
      </p:sp>
      <p:sp>
        <p:nvSpPr>
          <p:cNvPr id="230" name="Google Shape;230;p3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31" name="Google Shape;231;p32"/>
          <p:cNvSpPr txBox="1"/>
          <p:nvPr/>
        </p:nvSpPr>
        <p:spPr>
          <a:xfrm>
            <a:off x="2346725" y="953700"/>
            <a:ext cx="590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aphicFrame>
        <p:nvGraphicFramePr>
          <p:cNvPr id="232" name="Google Shape;232;p32"/>
          <p:cNvGraphicFramePr/>
          <p:nvPr/>
        </p:nvGraphicFramePr>
        <p:xfrm>
          <a:off x="50700" y="1586805"/>
          <a:ext cx="3000000" cy="3000000"/>
        </p:xfrm>
        <a:graphic>
          <a:graphicData uri="http://schemas.openxmlformats.org/drawingml/2006/table">
            <a:tbl>
              <a:tblPr>
                <a:noFill/>
                <a:tableStyleId>{F7828D54-433F-46AE-80DD-D60CB88F82DD}</a:tableStyleId>
              </a:tblPr>
              <a:tblGrid>
                <a:gridCol w="564250"/>
                <a:gridCol w="951350"/>
                <a:gridCol w="780425"/>
                <a:gridCol w="735125"/>
                <a:gridCol w="757775"/>
                <a:gridCol w="757775"/>
                <a:gridCol w="757775"/>
                <a:gridCol w="640100"/>
                <a:gridCol w="841850"/>
                <a:gridCol w="791375"/>
                <a:gridCol w="757775"/>
                <a:gridCol w="757775"/>
              </a:tblGrid>
              <a:tr h="1075075">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#SL</a:t>
                      </a:r>
                      <a:endParaRPr sz="900" u="none" cap="none" strike="noStrike">
                        <a:solidFill>
                          <a:schemeClr val="dk1"/>
                        </a:solidFill>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A64D79"/>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Module</a:t>
                      </a:r>
                      <a:endParaRPr sz="900" u="none" cap="none" strike="noStrike">
                        <a:solidFill>
                          <a:schemeClr val="dk1"/>
                        </a:solidFill>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A64D79"/>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Type of Testing</a:t>
                      </a:r>
                      <a:endParaRPr sz="900" u="none" cap="none" strike="noStrike">
                        <a:solidFill>
                          <a:schemeClr val="dk1"/>
                        </a:solidFill>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A64D79"/>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Features</a:t>
                      </a:r>
                      <a:endParaRPr sz="900" u="none" cap="none" strike="noStrike">
                        <a:solidFill>
                          <a:schemeClr val="dk1"/>
                        </a:solidFill>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A64D79"/>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Test Cases</a:t>
                      </a:r>
                      <a:endParaRPr sz="900" u="none" cap="none" strike="noStrike">
                        <a:solidFill>
                          <a:schemeClr val="dk1"/>
                        </a:solidFill>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A64D79"/>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Expected  Result</a:t>
                      </a:r>
                      <a:endParaRPr sz="900" u="none" cap="none" strike="noStrike">
                        <a:solidFill>
                          <a:schemeClr val="dk1"/>
                        </a:solidFill>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A64D79"/>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Actual Result</a:t>
                      </a:r>
                      <a:endParaRPr sz="900" u="none" cap="none" strike="noStrike">
                        <a:solidFill>
                          <a:schemeClr val="dk1"/>
                        </a:solidFill>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A64D79"/>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Test Data</a:t>
                      </a:r>
                      <a:endParaRPr sz="900" u="none" cap="none" strike="noStrike">
                        <a:solidFill>
                          <a:schemeClr val="dk1"/>
                        </a:solidFill>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A64D79"/>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Reproducing Steps</a:t>
                      </a:r>
                      <a:endParaRPr sz="900" u="none" cap="none" strike="noStrike">
                        <a:solidFill>
                          <a:schemeClr val="dk1"/>
                        </a:solidFill>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A64D79"/>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Bug Screen Shot </a:t>
                      </a:r>
                      <a:endParaRPr sz="900" u="none" cap="none" strike="noStrike">
                        <a:solidFill>
                          <a:schemeClr val="dk1"/>
                        </a:solidFill>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A64D79"/>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Dev Comments</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(Not QA)</a:t>
                      </a:r>
                      <a:endParaRPr sz="900" u="none" cap="none" strike="noStrike">
                        <a:solidFill>
                          <a:schemeClr val="dk1"/>
                        </a:solidFill>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A64D79"/>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Status</a:t>
                      </a:r>
                      <a:endParaRPr sz="900" u="none" cap="none" strike="noStrike">
                        <a:solidFill>
                          <a:schemeClr val="dk1"/>
                        </a:solidFill>
                      </a:endParaRPr>
                    </a:p>
                  </a:txBody>
                  <a:tcPr marT="91425" marB="91425" marR="91425" marL="91425">
                    <a:lnL cap="flat" cmpd="sng" w="9525">
                      <a:solidFill>
                        <a:schemeClr val="accent4"/>
                      </a:solidFill>
                      <a:prstDash val="solid"/>
                      <a:round/>
                      <a:headEnd len="sm" w="sm" type="none"/>
                      <a:tailEnd len="sm" w="sm" type="none"/>
                    </a:lnL>
                    <a:lnR cap="flat" cmpd="sng" w="9525">
                      <a:solidFill>
                        <a:schemeClr val="accent4"/>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solidFill>
                      <a:srgbClr val="A64D79"/>
                    </a:solidFill>
                  </a:tcPr>
                </a:tc>
              </a:tr>
              <a:tr h="386750">
                <a:tc>
                  <a:txBody>
                    <a:bodyPr/>
                    <a:lstStyle/>
                    <a:p>
                      <a:pPr indent="0" lvl="0" marL="0" marR="0" rtl="0" algn="l">
                        <a:lnSpc>
                          <a:spcPct val="100000"/>
                        </a:lnSpc>
                        <a:spcBef>
                          <a:spcPts val="0"/>
                        </a:spcBef>
                        <a:spcAft>
                          <a:spcPts val="0"/>
                        </a:spcAft>
                        <a:buClr>
                          <a:srgbClr val="000000"/>
                        </a:buClr>
                        <a:buSzPts val="1400"/>
                        <a:buFont typeface="Arial"/>
                        <a:buNone/>
                      </a:pPr>
                      <a:r>
                        <a:rPr lang="en" sz="800" u="none" cap="none" strike="noStrike">
                          <a:solidFill>
                            <a:schemeClr val="dk1"/>
                          </a:solidFill>
                        </a:rPr>
                        <a:t>SL1</a:t>
                      </a:r>
                      <a:endParaRPr sz="800" u="none" cap="none" strike="noStrike">
                        <a:solidFill>
                          <a:schemeClr val="dk1"/>
                        </a:solidFill>
                      </a:endParaRPr>
                    </a:p>
                  </a:txBody>
                  <a:tcPr marT="91425" marB="91425" marR="91425" marL="91425">
                    <a:lnT cap="flat" cmpd="sng" w="9525">
                      <a:solidFill>
                        <a:schemeClr val="accent4"/>
                      </a:solidFill>
                      <a:prstDash val="solid"/>
                      <a:round/>
                      <a:headEnd len="sm" w="sm" type="none"/>
                      <a:tailEnd len="sm" w="sm" type="none"/>
                    </a:lnT>
                  </a:tcPr>
                </a:tc>
                <a:tc rowSpan="3">
                  <a:txBody>
                    <a:bodyPr/>
                    <a:lstStyle/>
                    <a:p>
                      <a:pPr indent="0" lvl="0" marL="0" marR="0" rtl="0" algn="l">
                        <a:lnSpc>
                          <a:spcPct val="100000"/>
                        </a:lnSpc>
                        <a:spcBef>
                          <a:spcPts val="0"/>
                        </a:spcBef>
                        <a:spcAft>
                          <a:spcPts val="0"/>
                        </a:spcAft>
                        <a:buClr>
                          <a:srgbClr val="000000"/>
                        </a:buClr>
                        <a:buSzPts val="1400"/>
                        <a:buFont typeface="Arial"/>
                        <a:buNone/>
                      </a:pPr>
                      <a:r>
                        <a:rPr lang="en" sz="800" u="none" cap="none" strike="noStrike">
                          <a:solidFill>
                            <a:schemeClr val="dk1"/>
                          </a:solidFill>
                        </a:rPr>
                        <a:t>User Management</a:t>
                      </a:r>
                      <a:endParaRPr sz="800" u="none" cap="none" strike="noStrike">
                        <a:solidFill>
                          <a:schemeClr val="dk1"/>
                        </a:solidFill>
                      </a:endParaRPr>
                    </a:p>
                  </a:txBody>
                  <a:tcPr marT="91425" marB="91425" marR="91425" marL="91425">
                    <a:lnT cap="flat" cmpd="sng" w="9525">
                      <a:solidFill>
                        <a:schemeClr val="accent4"/>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rPr lang="en" sz="800" u="none" cap="none" strike="noStrike">
                          <a:solidFill>
                            <a:schemeClr val="dk1"/>
                          </a:solidFill>
                        </a:rPr>
                        <a:t>Funtctional testing</a:t>
                      </a:r>
                      <a:endParaRPr sz="800" u="none" cap="none" strike="noStrike">
                        <a:solidFill>
                          <a:schemeClr val="dk1"/>
                        </a:solidFill>
                      </a:endParaRPr>
                    </a:p>
                  </a:txBody>
                  <a:tcPr marT="91425" marB="91425" marR="91425" marL="91425">
                    <a:lnT cap="flat" cmpd="sng" w="9525">
                      <a:solidFill>
                        <a:schemeClr val="accent4"/>
                      </a:solidFill>
                      <a:prstDash val="solid"/>
                      <a:round/>
                      <a:headEnd len="sm" w="sm" type="none"/>
                      <a:tailEnd len="sm" w="sm" type="none"/>
                    </a:lnT>
                  </a:tcPr>
                </a:tc>
                <a:tc rowSpan="2">
                  <a:txBody>
                    <a:bodyPr/>
                    <a:lstStyle/>
                    <a:p>
                      <a:pPr indent="0" lvl="0" marL="0" marR="0" rtl="0" algn="l">
                        <a:lnSpc>
                          <a:spcPct val="100000"/>
                        </a:lnSpc>
                        <a:spcBef>
                          <a:spcPts val="0"/>
                        </a:spcBef>
                        <a:spcAft>
                          <a:spcPts val="0"/>
                        </a:spcAft>
                        <a:buClr>
                          <a:srgbClr val="000000"/>
                        </a:buClr>
                        <a:buSzPts val="1400"/>
                        <a:buFont typeface="Arial"/>
                        <a:buNone/>
                      </a:pPr>
                      <a:r>
                        <a:rPr lang="en" sz="800" u="none" cap="none" strike="noStrike">
                          <a:solidFill>
                            <a:schemeClr val="dk1"/>
                          </a:solidFill>
                        </a:rPr>
                        <a:t>Signup</a:t>
                      </a:r>
                      <a:endParaRPr sz="800" u="none" cap="none" strike="noStrike">
                        <a:solidFill>
                          <a:schemeClr val="dk1"/>
                        </a:solidFill>
                      </a:endParaRPr>
                    </a:p>
                  </a:txBody>
                  <a:tcPr marT="91425" marB="91425" marR="91425" marL="91425">
                    <a:lnT cap="flat" cmpd="sng" w="9525">
                      <a:solidFill>
                        <a:schemeClr val="accent4"/>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rPr lang="en" sz="800" u="none" cap="none" strike="noStrike">
                          <a:solidFill>
                            <a:schemeClr val="dk1"/>
                          </a:solidFill>
                        </a:rPr>
                        <a:t>Creating user with existing email</a:t>
                      </a:r>
                      <a:endParaRPr sz="800" u="none" cap="none" strike="noStrike">
                        <a:solidFill>
                          <a:schemeClr val="dk1"/>
                        </a:solidFill>
                      </a:endParaRPr>
                    </a:p>
                  </a:txBody>
                  <a:tcPr marT="91425" marB="91425" marR="91425" marL="91425">
                    <a:lnT cap="flat" cmpd="sng" w="9525">
                      <a:solidFill>
                        <a:schemeClr val="accent4"/>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rPr lang="en" sz="800" u="none" cap="none" strike="noStrike">
                          <a:solidFill>
                            <a:schemeClr val="dk1"/>
                          </a:solidFill>
                        </a:rPr>
                        <a:t>User should not be created with valid error message</a:t>
                      </a:r>
                      <a:endParaRPr sz="800" u="none" cap="none" strike="noStrike">
                        <a:solidFill>
                          <a:schemeClr val="dk1"/>
                        </a:solidFill>
                      </a:endParaRPr>
                    </a:p>
                  </a:txBody>
                  <a:tcPr marT="91425" marB="91425" marR="91425" marL="91425">
                    <a:lnT cap="flat" cmpd="sng" w="9525">
                      <a:solidFill>
                        <a:schemeClr val="accent4"/>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rPr lang="en" sz="800" u="none" cap="none" strike="noStrike">
                          <a:solidFill>
                            <a:schemeClr val="dk1"/>
                          </a:solidFill>
                        </a:rPr>
                        <a:t>Found as per expected with error “An account with this email already exists”</a:t>
                      </a:r>
                      <a:endParaRPr sz="800" u="none" cap="none" strike="noStrike"/>
                    </a:p>
                  </a:txBody>
                  <a:tcPr marT="91425" marB="91425" marR="91425" marL="91425">
                    <a:lnT cap="flat" cmpd="sng" w="9525">
                      <a:solidFill>
                        <a:schemeClr val="accent4"/>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rPr lang="en" sz="800" u="none" cap="none" strike="noStrike">
                          <a:solidFill>
                            <a:schemeClr val="dk1"/>
                          </a:solidFill>
                        </a:rPr>
                        <a:t>easabbir@gmail.com</a:t>
                      </a:r>
                      <a:endParaRPr sz="800" u="none" cap="none" strike="noStrike">
                        <a:solidFill>
                          <a:schemeClr val="dk1"/>
                        </a:solidFill>
                      </a:endParaRPr>
                    </a:p>
                  </a:txBody>
                  <a:tcPr marT="91425" marB="91425" marR="91425" marL="91425">
                    <a:lnT cap="flat" cmpd="sng" w="9525">
                      <a:solidFill>
                        <a:schemeClr val="accent4"/>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rPr lang="en" sz="800" u="none" cap="none" strike="noStrike">
                          <a:solidFill>
                            <a:schemeClr val="dk1"/>
                          </a:solidFill>
                        </a:rPr>
                        <a:t>Step: 1 Go to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en" sz="800" u="none" cap="none" strike="noStrike">
                          <a:solidFill>
                            <a:schemeClr val="dk1"/>
                          </a:solidFill>
                        </a:rPr>
                        <a:t>Step: 2</a:t>
                      </a:r>
                      <a:endParaRPr sz="800" u="none" cap="none" strike="noStrike">
                        <a:solidFill>
                          <a:schemeClr val="dk1"/>
                        </a:solidFill>
                      </a:endParaRPr>
                    </a:p>
                  </a:txBody>
                  <a:tcPr marT="91425" marB="91425" marR="91425" marL="91425">
                    <a:lnT cap="flat" cmpd="sng" w="9525">
                      <a:solidFill>
                        <a:schemeClr val="accent4"/>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lnT cap="flat" cmpd="sng" w="9525">
                      <a:solidFill>
                        <a:schemeClr val="accent4"/>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lnT cap="flat" cmpd="sng" w="9525">
                      <a:solidFill>
                        <a:schemeClr val="accent4"/>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rPr lang="en" sz="800" u="none" cap="none" strike="noStrike">
                          <a:solidFill>
                            <a:schemeClr val="dk1"/>
                          </a:solidFill>
                        </a:rPr>
                        <a:t>Failed</a:t>
                      </a:r>
                      <a:endParaRPr sz="800" u="none" cap="none" strike="noStrike">
                        <a:solidFill>
                          <a:schemeClr val="dk1"/>
                        </a:solidFill>
                      </a:endParaRPr>
                    </a:p>
                  </a:txBody>
                  <a:tcPr marT="91425" marB="91425" marR="91425" marL="91425">
                    <a:lnT cap="flat" cmpd="sng" w="9525">
                      <a:solidFill>
                        <a:schemeClr val="accent4"/>
                      </a:solidFill>
                      <a:prstDash val="solid"/>
                      <a:round/>
                      <a:headEnd len="sm" w="sm" type="none"/>
                      <a:tailEnd len="sm" w="sm" type="none"/>
                    </a:lnT>
                  </a:tcPr>
                </a:tc>
              </a:tr>
              <a:tr h="402200">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c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c vMerge="1"/>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r>
              <a:tr h="386750">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c vMerge="1"/>
                <a:tc>
                  <a:txBody>
                    <a:bodyPr/>
                    <a:lstStyle/>
                    <a:p>
                      <a:pPr indent="0" lvl="0" marL="0" marR="0" rtl="0" algn="l">
                        <a:lnSpc>
                          <a:spcPct val="100000"/>
                        </a:lnSpc>
                        <a:spcBef>
                          <a:spcPts val="0"/>
                        </a:spcBef>
                        <a:spcAft>
                          <a:spcPts val="0"/>
                        </a:spcAft>
                        <a:buClr>
                          <a:srgbClr val="000000"/>
                        </a:buClr>
                        <a:buSzPts val="1400"/>
                        <a:buFont typeface="Arial"/>
                        <a:buNone/>
                      </a:pPr>
                      <a:r>
                        <a:rPr lang="en" sz="800" u="none" cap="none" strike="noStrike">
                          <a:solidFill>
                            <a:schemeClr val="dk1"/>
                          </a:solidFill>
                        </a:rPr>
                        <a:t>Compatibility tet</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800" u="none" cap="none" strike="noStrike">
                          <a:solidFill>
                            <a:schemeClr val="dk1"/>
                          </a:solidFill>
                        </a:rPr>
                        <a:t>Signin</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800" u="none" cap="none" strike="noStrike">
                          <a:solidFill>
                            <a:schemeClr val="dk1"/>
                          </a:solidFill>
                        </a:rPr>
                        <a:t>Chrome</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800" u="none" cap="none" strike="noStrike">
                          <a:solidFill>
                            <a:schemeClr val="dk1"/>
                          </a:solidFill>
                        </a:rPr>
                        <a:t>Should be able to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r>
              <a:tr h="386750">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800" u="none" cap="none" strike="noStrike">
                        <a:solidFill>
                          <a:schemeClr val="dk1"/>
                        </a:solidFill>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3000"/>
              <a:buNone/>
            </a:pPr>
            <a:r>
              <a:rPr lang="en">
                <a:solidFill>
                  <a:srgbClr val="FFD966"/>
                </a:solidFill>
              </a:rPr>
              <a:t>Test case Example</a:t>
            </a:r>
            <a:endParaRPr>
              <a:solidFill>
                <a:srgbClr val="FFD966"/>
              </a:solidFill>
            </a:endParaRPr>
          </a:p>
        </p:txBody>
      </p:sp>
      <p:sp>
        <p:nvSpPr>
          <p:cNvPr id="238" name="Google Shape;238;p3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39" name="Google Shape;239;p33"/>
          <p:cNvSpPr txBox="1"/>
          <p:nvPr/>
        </p:nvSpPr>
        <p:spPr>
          <a:xfrm>
            <a:off x="2346725" y="953700"/>
            <a:ext cx="590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240" name="Google Shape;240;p33"/>
          <p:cNvPicPr preferRelativeResize="0"/>
          <p:nvPr/>
        </p:nvPicPr>
        <p:blipFill rotWithShape="1">
          <a:blip r:embed="rId3">
            <a:alphaModFix/>
          </a:blip>
          <a:srcRect b="0" l="0" r="0" t="0"/>
          <a:stretch/>
        </p:blipFill>
        <p:spPr>
          <a:xfrm>
            <a:off x="310100" y="747400"/>
            <a:ext cx="8382400" cy="4396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4"/>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3000"/>
              <a:buNone/>
            </a:pPr>
            <a:r>
              <a:rPr lang="en">
                <a:solidFill>
                  <a:srgbClr val="FFD966"/>
                </a:solidFill>
              </a:rPr>
              <a:t>Test case Example</a:t>
            </a:r>
            <a:endParaRPr>
              <a:solidFill>
                <a:srgbClr val="FFD966"/>
              </a:solidFill>
            </a:endParaRPr>
          </a:p>
        </p:txBody>
      </p:sp>
      <p:sp>
        <p:nvSpPr>
          <p:cNvPr id="246" name="Google Shape;246;p3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47" name="Google Shape;247;p34"/>
          <p:cNvSpPr txBox="1"/>
          <p:nvPr/>
        </p:nvSpPr>
        <p:spPr>
          <a:xfrm>
            <a:off x="2346725" y="953700"/>
            <a:ext cx="590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248" name="Google Shape;248;p34"/>
          <p:cNvPicPr preferRelativeResize="0"/>
          <p:nvPr/>
        </p:nvPicPr>
        <p:blipFill rotWithShape="1">
          <a:blip r:embed="rId3">
            <a:alphaModFix/>
          </a:blip>
          <a:srcRect b="0" l="0" r="0" t="0"/>
          <a:stretch/>
        </p:blipFill>
        <p:spPr>
          <a:xfrm>
            <a:off x="152400" y="1506300"/>
            <a:ext cx="8839204" cy="293355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3000"/>
              <a:buNone/>
            </a:pPr>
            <a:r>
              <a:rPr lang="en">
                <a:solidFill>
                  <a:srgbClr val="FFD966"/>
                </a:solidFill>
              </a:rPr>
              <a:t>   		 	Bug Reporting</a:t>
            </a:r>
            <a:endParaRPr>
              <a:solidFill>
                <a:srgbClr val="FFD966"/>
              </a:solidFill>
            </a:endParaRPr>
          </a:p>
        </p:txBody>
      </p:sp>
      <p:sp>
        <p:nvSpPr>
          <p:cNvPr id="254" name="Google Shape;254;p3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255" name="Google Shape;255;p35"/>
          <p:cNvSpPr txBox="1"/>
          <p:nvPr/>
        </p:nvSpPr>
        <p:spPr>
          <a:xfrm>
            <a:off x="182150" y="204840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56" name="Google Shape;256;p35"/>
          <p:cNvSpPr txBox="1"/>
          <p:nvPr/>
        </p:nvSpPr>
        <p:spPr>
          <a:xfrm>
            <a:off x="429800" y="950275"/>
            <a:ext cx="2504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Contents of single bug report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57" name="Google Shape;257;p35"/>
          <p:cNvSpPr txBox="1"/>
          <p:nvPr/>
        </p:nvSpPr>
        <p:spPr>
          <a:xfrm>
            <a:off x="1025475" y="1484550"/>
            <a:ext cx="7841100" cy="3417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verage"/>
              <a:ea typeface="Average"/>
              <a:cs typeface="Average"/>
              <a:sym typeface="Average"/>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verage"/>
                <a:ea typeface="Average"/>
                <a:cs typeface="Average"/>
                <a:sym typeface="Average"/>
              </a:rPr>
              <a:t>What Are The Key Elements In A Bug Report?</a:t>
            </a:r>
            <a:endParaRPr b="0" i="0" sz="1400" u="none" cap="none" strike="noStrike">
              <a:solidFill>
                <a:schemeClr val="dk1"/>
              </a:solidFill>
              <a:latin typeface="Average"/>
              <a:ea typeface="Average"/>
              <a:cs typeface="Average"/>
              <a:sym typeface="Average"/>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verage"/>
                <a:ea typeface="Average"/>
                <a:cs typeface="Average"/>
                <a:sym typeface="Average"/>
              </a:rPr>
              <a:t>Ans# An ideal bug report should contain the following key points.</a:t>
            </a:r>
            <a:endParaRPr b="0" i="0" sz="1400" u="none" cap="none" strike="noStrike">
              <a:solidFill>
                <a:schemeClr val="dk1"/>
              </a:solidFill>
              <a:latin typeface="Average"/>
              <a:ea typeface="Average"/>
              <a:cs typeface="Average"/>
              <a:sym typeface="Average"/>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verage"/>
                <a:ea typeface="Average"/>
                <a:cs typeface="Average"/>
                <a:sym typeface="Average"/>
              </a:rPr>
              <a:t>-	A unique ID.</a:t>
            </a:r>
            <a:endParaRPr b="0" i="0" sz="1400" u="none" cap="none" strike="noStrike">
              <a:solidFill>
                <a:schemeClr val="dk1"/>
              </a:solidFill>
              <a:latin typeface="Average"/>
              <a:ea typeface="Average"/>
              <a:cs typeface="Average"/>
              <a:sym typeface="Average"/>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verage"/>
                <a:ea typeface="Average"/>
                <a:cs typeface="Average"/>
                <a:sym typeface="Average"/>
              </a:rPr>
              <a:t>-	Defect description – a short description of the bug.</a:t>
            </a:r>
            <a:endParaRPr b="0" i="0" sz="1400" u="none" cap="none" strike="noStrike">
              <a:solidFill>
                <a:schemeClr val="dk1"/>
              </a:solidFill>
              <a:latin typeface="Average"/>
              <a:ea typeface="Average"/>
              <a:cs typeface="Average"/>
              <a:sym typeface="Average"/>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verage"/>
                <a:ea typeface="Average"/>
                <a:cs typeface="Average"/>
                <a:sym typeface="Average"/>
              </a:rPr>
              <a:t>-	Expected-</a:t>
            </a:r>
            <a:endParaRPr b="0" i="0" sz="1400" u="none" cap="none" strike="noStrike">
              <a:solidFill>
                <a:schemeClr val="dk1"/>
              </a:solidFill>
              <a:latin typeface="Average"/>
              <a:ea typeface="Average"/>
              <a:cs typeface="Average"/>
              <a:sym typeface="Average"/>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verage"/>
                <a:ea typeface="Average"/>
                <a:cs typeface="Average"/>
                <a:sym typeface="Average"/>
              </a:rPr>
              <a:t>-	Actual behavior-</a:t>
            </a:r>
            <a:endParaRPr b="0" i="0" sz="1400" u="none" cap="none" strike="noStrike">
              <a:solidFill>
                <a:schemeClr val="dk1"/>
              </a:solidFill>
              <a:latin typeface="Average"/>
              <a:ea typeface="Average"/>
              <a:cs typeface="Average"/>
              <a:sym typeface="Average"/>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verage"/>
                <a:ea typeface="Average"/>
                <a:cs typeface="Average"/>
                <a:sym typeface="Average"/>
              </a:rPr>
              <a:t>-	Steps to reproduce – test steps to emulate the issue. We should also provide the test data.</a:t>
            </a:r>
            <a:endParaRPr b="0" i="0" sz="1400" u="none" cap="none" strike="noStrike">
              <a:solidFill>
                <a:schemeClr val="dk1"/>
              </a:solidFill>
              <a:latin typeface="Average"/>
              <a:ea typeface="Average"/>
              <a:cs typeface="Average"/>
              <a:sym typeface="Average"/>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verage"/>
                <a:ea typeface="Average"/>
                <a:cs typeface="Average"/>
                <a:sym typeface="Average"/>
              </a:rPr>
              <a:t>-	Environment – add any system settings that could help in reproducing the issue.</a:t>
            </a:r>
            <a:endParaRPr b="0" i="0" sz="1400" u="none" cap="none" strike="noStrike">
              <a:solidFill>
                <a:schemeClr val="dk1"/>
              </a:solidFill>
              <a:latin typeface="Average"/>
              <a:ea typeface="Average"/>
              <a:cs typeface="Average"/>
              <a:sym typeface="Average"/>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verage"/>
                <a:ea typeface="Average"/>
                <a:cs typeface="Average"/>
                <a:sym typeface="Average"/>
              </a:rPr>
              <a:t>-	Module/section of the application in which issue has occurred.</a:t>
            </a:r>
            <a:endParaRPr b="0" i="0" sz="1400" u="none" cap="none" strike="noStrike">
              <a:solidFill>
                <a:schemeClr val="dk1"/>
              </a:solidFill>
              <a:latin typeface="Average"/>
              <a:ea typeface="Average"/>
              <a:cs typeface="Average"/>
              <a:sym typeface="Average"/>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verage"/>
                <a:ea typeface="Average"/>
                <a:cs typeface="Average"/>
                <a:sym typeface="Average"/>
              </a:rPr>
              <a:t>-	Severity:</a:t>
            </a:r>
            <a:endParaRPr b="0" i="0" sz="1400" u="none" cap="none" strike="noStrike">
              <a:solidFill>
                <a:schemeClr val="dk1"/>
              </a:solidFill>
              <a:latin typeface="Average"/>
              <a:ea typeface="Average"/>
              <a:cs typeface="Average"/>
              <a:sym typeface="Average"/>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verage"/>
                <a:ea typeface="Average"/>
                <a:cs typeface="Average"/>
                <a:sym typeface="Average"/>
              </a:rPr>
              <a:t>-	Screenshots: </a:t>
            </a:r>
            <a:endParaRPr b="0" i="0" sz="1400" u="none" cap="none" strike="noStrike">
              <a:solidFill>
                <a:schemeClr val="dk1"/>
              </a:solidFill>
              <a:latin typeface="Average"/>
              <a:ea typeface="Average"/>
              <a:cs typeface="Average"/>
              <a:sym typeface="Average"/>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verage"/>
                <a:ea typeface="Average"/>
                <a:cs typeface="Average"/>
                <a:sym typeface="Average"/>
              </a:rPr>
              <a:t>-	Responsible QA – point of contact in case you want to follow-up regarding this issue.</a:t>
            </a:r>
            <a:endParaRPr b="0" i="0" sz="1400" u="none" cap="none" strike="noStrike">
              <a:solidFill>
                <a:schemeClr val="dk1"/>
              </a:solidFill>
              <a:latin typeface="Average"/>
              <a:ea typeface="Average"/>
              <a:cs typeface="Average"/>
              <a:sym typeface="Average"/>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3000"/>
              <a:buNone/>
            </a:pPr>
            <a:r>
              <a:rPr lang="en">
                <a:solidFill>
                  <a:srgbClr val="FFD966"/>
                </a:solidFill>
              </a:rPr>
              <a:t>   		 	Bug Reporting example</a:t>
            </a:r>
            <a:endParaRPr>
              <a:solidFill>
                <a:srgbClr val="FFD966"/>
              </a:solidFill>
            </a:endParaRPr>
          </a:p>
        </p:txBody>
      </p:sp>
      <p:sp>
        <p:nvSpPr>
          <p:cNvPr id="263" name="Google Shape;263;p3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64" name="Google Shape;264;p36"/>
          <p:cNvSpPr txBox="1"/>
          <p:nvPr/>
        </p:nvSpPr>
        <p:spPr>
          <a:xfrm>
            <a:off x="182150" y="204840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65" name="Google Shape;265;p36"/>
          <p:cNvSpPr txBox="1"/>
          <p:nvPr/>
        </p:nvSpPr>
        <p:spPr>
          <a:xfrm>
            <a:off x="429800" y="950275"/>
            <a:ext cx="250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Example of a bug report</a:t>
            </a:r>
            <a:endParaRPr b="0" i="0" sz="1400" u="none" cap="none" strike="noStrike">
              <a:solidFill>
                <a:schemeClr val="dk1"/>
              </a:solidFill>
              <a:latin typeface="Arial"/>
              <a:ea typeface="Arial"/>
              <a:cs typeface="Arial"/>
              <a:sym typeface="Arial"/>
            </a:endParaRPr>
          </a:p>
        </p:txBody>
      </p:sp>
      <p:sp>
        <p:nvSpPr>
          <p:cNvPr id="266" name="Google Shape;266;p36"/>
          <p:cNvSpPr txBox="1"/>
          <p:nvPr/>
        </p:nvSpPr>
        <p:spPr>
          <a:xfrm>
            <a:off x="1812100" y="1717775"/>
            <a:ext cx="5314200" cy="298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verage"/>
                <a:ea typeface="Average"/>
                <a:cs typeface="Average"/>
                <a:sym typeface="Average"/>
              </a:rPr>
              <a:t>TC-001</a:t>
            </a:r>
            <a:endParaRPr b="0" i="0" sz="1400" u="none" cap="none" strike="noStrike">
              <a:solidFill>
                <a:schemeClr val="dk1"/>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verage"/>
                <a:ea typeface="Average"/>
                <a:cs typeface="Average"/>
                <a:sym typeface="Average"/>
              </a:rPr>
              <a:t>Issue: Unable to create new user</a:t>
            </a:r>
            <a:endParaRPr b="0" i="0" sz="1400" u="none" cap="none" strike="noStrike">
              <a:solidFill>
                <a:schemeClr val="dk1"/>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verage"/>
                <a:ea typeface="Average"/>
                <a:cs typeface="Average"/>
                <a:sym typeface="Average"/>
              </a:rPr>
              <a:t>Expected:</a:t>
            </a:r>
            <a:endParaRPr b="0" i="0" sz="1400" u="none" cap="none" strike="noStrike">
              <a:solidFill>
                <a:schemeClr val="dk1"/>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verage"/>
                <a:ea typeface="Average"/>
                <a:cs typeface="Average"/>
                <a:sym typeface="Average"/>
              </a:rPr>
              <a:t>Actual:</a:t>
            </a:r>
            <a:endParaRPr b="0" i="0" sz="1400" u="none" cap="none" strike="noStrike">
              <a:solidFill>
                <a:schemeClr val="dk1"/>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verage"/>
                <a:ea typeface="Average"/>
                <a:cs typeface="Average"/>
                <a:sym typeface="Average"/>
              </a:rPr>
              <a:t>Reproducing steps: </a:t>
            </a:r>
            <a:endParaRPr b="0" i="0" sz="1400" u="none" cap="none" strike="noStrike">
              <a:solidFill>
                <a:schemeClr val="dk1"/>
              </a:solidFill>
              <a:latin typeface="Average"/>
              <a:ea typeface="Average"/>
              <a:cs typeface="Average"/>
              <a:sym typeface="Average"/>
            </a:endParaRPr>
          </a:p>
          <a:p>
            <a:pPr indent="-317500" lvl="0" marL="457200" marR="0" rtl="0" algn="l">
              <a:lnSpc>
                <a:spcPct val="100000"/>
              </a:lnSpc>
              <a:spcBef>
                <a:spcPts val="0"/>
              </a:spcBef>
              <a:spcAft>
                <a:spcPts val="0"/>
              </a:spcAft>
              <a:buClr>
                <a:schemeClr val="dk1"/>
              </a:buClr>
              <a:buSzPts val="1400"/>
              <a:buFont typeface="Average"/>
              <a:buAutoNum type="arabicPeriod"/>
            </a:pPr>
            <a:r>
              <a:rPr b="0" i="0" lang="en" sz="1400" u="none" cap="none" strike="noStrike">
                <a:solidFill>
                  <a:schemeClr val="dk1"/>
                </a:solidFill>
                <a:latin typeface="Average"/>
                <a:ea typeface="Average"/>
                <a:cs typeface="Average"/>
                <a:sym typeface="Average"/>
              </a:rPr>
              <a:t>Go to signup</a:t>
            </a:r>
            <a:endParaRPr b="0" i="0" sz="1400" u="none" cap="none" strike="noStrike">
              <a:solidFill>
                <a:schemeClr val="dk1"/>
              </a:solidFill>
              <a:latin typeface="Average"/>
              <a:ea typeface="Average"/>
              <a:cs typeface="Average"/>
              <a:sym typeface="Average"/>
            </a:endParaRPr>
          </a:p>
          <a:p>
            <a:pPr indent="-317500" lvl="0" marL="457200" marR="0" rtl="0" algn="l">
              <a:lnSpc>
                <a:spcPct val="100000"/>
              </a:lnSpc>
              <a:spcBef>
                <a:spcPts val="0"/>
              </a:spcBef>
              <a:spcAft>
                <a:spcPts val="0"/>
              </a:spcAft>
              <a:buClr>
                <a:schemeClr val="dk1"/>
              </a:buClr>
              <a:buSzPts val="1400"/>
              <a:buFont typeface="Average"/>
              <a:buAutoNum type="arabicPeriod"/>
            </a:pPr>
            <a:r>
              <a:rPr b="0" i="0" lang="en" sz="1400" u="none" cap="none" strike="noStrike">
                <a:solidFill>
                  <a:schemeClr val="dk1"/>
                </a:solidFill>
                <a:latin typeface="Average"/>
                <a:ea typeface="Average"/>
                <a:cs typeface="Average"/>
                <a:sym typeface="Average"/>
              </a:rPr>
              <a:t>Create new user</a:t>
            </a:r>
            <a:endParaRPr b="0" i="0" sz="1400" u="none" cap="none" strike="noStrike">
              <a:solidFill>
                <a:schemeClr val="dk1"/>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verage"/>
                <a:ea typeface="Average"/>
                <a:cs typeface="Average"/>
                <a:sym typeface="Average"/>
              </a:rPr>
              <a:t>Env: CI</a:t>
            </a:r>
            <a:endParaRPr b="0" i="0" sz="1400" u="none" cap="none" strike="noStrike">
              <a:solidFill>
                <a:schemeClr val="dk1"/>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verage"/>
                <a:ea typeface="Average"/>
                <a:cs typeface="Average"/>
                <a:sym typeface="Average"/>
              </a:rPr>
              <a:t>Module: signup</a:t>
            </a:r>
            <a:endParaRPr b="0" i="0" sz="1400" u="none" cap="none" strike="noStrike">
              <a:solidFill>
                <a:schemeClr val="dk1"/>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verage"/>
                <a:ea typeface="Average"/>
                <a:cs typeface="Average"/>
                <a:sym typeface="Average"/>
              </a:rPr>
              <a:t>Severity: P1</a:t>
            </a:r>
            <a:endParaRPr b="0" i="0" sz="1400" u="none" cap="none" strike="noStrike">
              <a:solidFill>
                <a:schemeClr val="dk1"/>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verage"/>
                <a:ea typeface="Average"/>
                <a:cs typeface="Average"/>
                <a:sym typeface="Average"/>
              </a:rPr>
              <a:t>Screenshot:</a:t>
            </a:r>
            <a:endParaRPr b="0" i="0" sz="1400" u="none" cap="none" strike="noStrike">
              <a:solidFill>
                <a:schemeClr val="dk1"/>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verage"/>
                <a:ea typeface="Average"/>
                <a:cs typeface="Average"/>
                <a:sym typeface="Average"/>
              </a:rPr>
              <a:t>Responsible QA: shakil</a:t>
            </a:r>
            <a:endParaRPr b="0" i="0" sz="1400" u="none" cap="none" strike="noStrike">
              <a:solidFill>
                <a:schemeClr val="dk1"/>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pic>
        <p:nvPicPr>
          <p:cNvPr id="267" name="Google Shape;267;p36"/>
          <p:cNvPicPr preferRelativeResize="0"/>
          <p:nvPr/>
        </p:nvPicPr>
        <p:blipFill rotWithShape="1">
          <a:blip r:embed="rId3">
            <a:alphaModFix/>
          </a:blip>
          <a:srcRect b="0" l="0" r="0" t="0"/>
          <a:stretch/>
        </p:blipFill>
        <p:spPr>
          <a:xfrm>
            <a:off x="5289400" y="1717775"/>
            <a:ext cx="2504700" cy="303469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7"/>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3000"/>
              <a:buNone/>
            </a:pPr>
            <a:r>
              <a:rPr lang="en">
                <a:solidFill>
                  <a:srgbClr val="FFD966"/>
                </a:solidFill>
              </a:rPr>
              <a:t>   		 	Bug Reporting example</a:t>
            </a:r>
            <a:endParaRPr>
              <a:solidFill>
                <a:srgbClr val="FFD966"/>
              </a:solidFill>
            </a:endParaRPr>
          </a:p>
        </p:txBody>
      </p:sp>
      <p:sp>
        <p:nvSpPr>
          <p:cNvPr id="273" name="Google Shape;273;p3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274" name="Google Shape;274;p37"/>
          <p:cNvSpPr txBox="1"/>
          <p:nvPr/>
        </p:nvSpPr>
        <p:spPr>
          <a:xfrm>
            <a:off x="182150" y="204840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75" name="Google Shape;275;p37"/>
          <p:cNvSpPr txBox="1"/>
          <p:nvPr/>
        </p:nvSpPr>
        <p:spPr>
          <a:xfrm>
            <a:off x="429800" y="950275"/>
            <a:ext cx="6489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Example of a bug report in excel sheet if there are multiple bug report</a:t>
            </a:r>
            <a:endParaRPr b="0" i="0" sz="1400" u="none" cap="none" strike="noStrike">
              <a:solidFill>
                <a:schemeClr val="dk1"/>
              </a:solidFill>
              <a:latin typeface="Arial"/>
              <a:ea typeface="Arial"/>
              <a:cs typeface="Arial"/>
              <a:sym typeface="Arial"/>
            </a:endParaRPr>
          </a:p>
        </p:txBody>
      </p:sp>
      <p:pic>
        <p:nvPicPr>
          <p:cNvPr id="276" name="Google Shape;276;p37"/>
          <p:cNvPicPr preferRelativeResize="0"/>
          <p:nvPr/>
        </p:nvPicPr>
        <p:blipFill rotWithShape="1">
          <a:blip r:embed="rId3">
            <a:alphaModFix/>
          </a:blip>
          <a:srcRect b="0" l="0" r="0" t="0"/>
          <a:stretch/>
        </p:blipFill>
        <p:spPr>
          <a:xfrm>
            <a:off x="876025" y="1785775"/>
            <a:ext cx="6489482" cy="23900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8"/>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3000"/>
              <a:buNone/>
            </a:pPr>
            <a:r>
              <a:rPr lang="en">
                <a:solidFill>
                  <a:srgbClr val="FFD966"/>
                </a:solidFill>
              </a:rPr>
              <a:t>   	Whats Next?</a:t>
            </a:r>
            <a:endParaRPr>
              <a:solidFill>
                <a:srgbClr val="FFD966"/>
              </a:solidFill>
            </a:endParaRPr>
          </a:p>
        </p:txBody>
      </p:sp>
      <p:sp>
        <p:nvSpPr>
          <p:cNvPr id="282" name="Google Shape;282;p3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83" name="Google Shape;283;p38"/>
          <p:cNvSpPr txBox="1"/>
          <p:nvPr/>
        </p:nvSpPr>
        <p:spPr>
          <a:xfrm>
            <a:off x="182150" y="204840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84" name="Google Shape;284;p38"/>
          <p:cNvSpPr txBox="1"/>
          <p:nvPr/>
        </p:nvSpPr>
        <p:spPr>
          <a:xfrm>
            <a:off x="429800" y="950275"/>
            <a:ext cx="4344000" cy="1262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Create your own test case </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Read about mindMaps</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UI testing checklist.</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Issue sample</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Ask questions</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90" name="Google Shape;290;p3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91" name="Google Shape;291;p39"/>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292" name="Google Shape;292;p39"/>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Manual Software Testing</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p:txBody>
      </p:sp>
      <p:sp>
        <p:nvSpPr>
          <p:cNvPr id="293" name="Google Shape;293;p39"/>
          <p:cNvSpPr txBox="1"/>
          <p:nvPr/>
        </p:nvSpPr>
        <p:spPr>
          <a:xfrm>
            <a:off x="530650" y="1017500"/>
            <a:ext cx="43440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Today’s Topic</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Test Case idea generation (Transfer Money)</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Four Principles of QA Life</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Test Metrics</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Mind Maps</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50 Questions set</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99" name="Google Shape;299;p4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00" name="Google Shape;300;p40"/>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301" name="Google Shape;301;p40"/>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Manual Software Testing</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p:txBody>
      </p:sp>
      <p:sp>
        <p:nvSpPr>
          <p:cNvPr id="302" name="Google Shape;302;p40"/>
          <p:cNvSpPr txBox="1"/>
          <p:nvPr/>
        </p:nvSpPr>
        <p:spPr>
          <a:xfrm>
            <a:off x="530650" y="1017500"/>
            <a:ext cx="43440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Test Case idea generation (Transfer Money)</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303" name="Google Shape;303;p40"/>
          <p:cNvPicPr preferRelativeResize="0"/>
          <p:nvPr/>
        </p:nvPicPr>
        <p:blipFill rotWithShape="1">
          <a:blip r:embed="rId3">
            <a:alphaModFix/>
          </a:blip>
          <a:srcRect b="0" l="0" r="0" t="0"/>
          <a:stretch/>
        </p:blipFill>
        <p:spPr>
          <a:xfrm>
            <a:off x="1193775" y="1357800"/>
            <a:ext cx="6756449" cy="4216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74" name="Google Shape;74;p1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75" name="Google Shape;75;p14"/>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76" name="Google Shape;76;p14"/>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Manual Software Testing Tasks</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p:txBody>
      </p:sp>
      <p:pic>
        <p:nvPicPr>
          <p:cNvPr id="77" name="Google Shape;77;p14"/>
          <p:cNvPicPr preferRelativeResize="0"/>
          <p:nvPr/>
        </p:nvPicPr>
        <p:blipFill rotWithShape="1">
          <a:blip r:embed="rId3">
            <a:alphaModFix/>
          </a:blip>
          <a:srcRect b="0" l="0" r="0" t="0"/>
          <a:stretch/>
        </p:blipFill>
        <p:spPr>
          <a:xfrm>
            <a:off x="251564" y="1172475"/>
            <a:ext cx="8525910" cy="39021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09" name="Google Shape;309;p4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10" name="Google Shape;310;p41"/>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311" name="Google Shape;311;p41"/>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Manual Software Testing</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p:txBody>
      </p:sp>
      <p:sp>
        <p:nvSpPr>
          <p:cNvPr id="312" name="Google Shape;312;p41"/>
          <p:cNvSpPr txBox="1"/>
          <p:nvPr/>
        </p:nvSpPr>
        <p:spPr>
          <a:xfrm>
            <a:off x="530725" y="1166575"/>
            <a:ext cx="8290200" cy="384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Four Principles of QA Life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Murphy's law: </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The more you fear something the more it will happen.</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Anything that can go wrong, will go wrong.</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Kidlin's law: </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If you can write down the problem clearly, then the matter is half solved.</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Gilbert's law: </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The biggest problem at work is that, no one tells you what to do.</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Falkland's law:  </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When you don't have to make a decision, then don't make a decision.</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18" name="Google Shape;318;p4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19" name="Google Shape;319;p42"/>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320" name="Google Shape;320;p42"/>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Manual Software Testing</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p:txBody>
      </p:sp>
      <p:sp>
        <p:nvSpPr>
          <p:cNvPr id="321" name="Google Shape;321;p42"/>
          <p:cNvSpPr txBox="1"/>
          <p:nvPr/>
        </p:nvSpPr>
        <p:spPr>
          <a:xfrm>
            <a:off x="530650" y="1017500"/>
            <a:ext cx="43440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Today’s Topic</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Test Case idea generation (Transfer Money)</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Four Principles of QA Life</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Test Metrics</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Mind Maps</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27" name="Google Shape;327;p4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28" name="Google Shape;328;p43"/>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329" name="Google Shape;329;p43"/>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Test Metrics</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p:txBody>
      </p:sp>
      <p:sp>
        <p:nvSpPr>
          <p:cNvPr id="330" name="Google Shape;330;p43"/>
          <p:cNvSpPr txBox="1"/>
          <p:nvPr/>
        </p:nvSpPr>
        <p:spPr>
          <a:xfrm>
            <a:off x="530650" y="1017500"/>
            <a:ext cx="4749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Need the number of the following to calculate the metrics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331" name="Google Shape;331;p43"/>
          <p:cNvPicPr preferRelativeResize="0"/>
          <p:nvPr/>
        </p:nvPicPr>
        <p:blipFill rotWithShape="1">
          <a:blip r:embed="rId3">
            <a:alphaModFix/>
          </a:blip>
          <a:srcRect b="0" l="0" r="0" t="0"/>
          <a:stretch/>
        </p:blipFill>
        <p:spPr>
          <a:xfrm>
            <a:off x="1380175" y="1365375"/>
            <a:ext cx="6771629" cy="3923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37" name="Google Shape;337;p4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38" name="Google Shape;338;p44"/>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339" name="Google Shape;339;p44"/>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Test Metrics</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p:txBody>
      </p:sp>
      <p:sp>
        <p:nvSpPr>
          <p:cNvPr id="340" name="Google Shape;340;p44"/>
          <p:cNvSpPr txBox="1"/>
          <p:nvPr/>
        </p:nvSpPr>
        <p:spPr>
          <a:xfrm>
            <a:off x="530650" y="1017500"/>
            <a:ext cx="4749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Apply the formula to calculate the following</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341" name="Google Shape;341;p44"/>
          <p:cNvPicPr preferRelativeResize="0"/>
          <p:nvPr/>
        </p:nvPicPr>
        <p:blipFill rotWithShape="1">
          <a:blip r:embed="rId3">
            <a:alphaModFix/>
          </a:blip>
          <a:srcRect b="0" l="0" r="0" t="0"/>
          <a:stretch/>
        </p:blipFill>
        <p:spPr>
          <a:xfrm>
            <a:off x="1270550" y="1428650"/>
            <a:ext cx="6494401" cy="3564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47" name="Google Shape;347;p4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48" name="Google Shape;348;p45"/>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349" name="Google Shape;349;p45"/>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Test Metrics</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p:txBody>
      </p:sp>
      <p:sp>
        <p:nvSpPr>
          <p:cNvPr id="350" name="Google Shape;350;p45"/>
          <p:cNvSpPr txBox="1"/>
          <p:nvPr/>
        </p:nvSpPr>
        <p:spPr>
          <a:xfrm>
            <a:off x="530650" y="1017500"/>
            <a:ext cx="4749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Apply the formula to calculate the following</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351" name="Google Shape;351;p45"/>
          <p:cNvPicPr preferRelativeResize="0"/>
          <p:nvPr/>
        </p:nvPicPr>
        <p:blipFill rotWithShape="1">
          <a:blip r:embed="rId3">
            <a:alphaModFix/>
          </a:blip>
          <a:srcRect b="0" l="0" r="0" t="0"/>
          <a:stretch/>
        </p:blipFill>
        <p:spPr>
          <a:xfrm>
            <a:off x="826325" y="1392725"/>
            <a:ext cx="6603174" cy="3835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57" name="Google Shape;357;p4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58" name="Google Shape;358;p46"/>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359" name="Google Shape;359;p46"/>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Test Metrics example</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p:txBody>
      </p:sp>
      <p:pic>
        <p:nvPicPr>
          <p:cNvPr id="360" name="Google Shape;360;p46"/>
          <p:cNvPicPr preferRelativeResize="0"/>
          <p:nvPr/>
        </p:nvPicPr>
        <p:blipFill rotWithShape="1">
          <a:blip r:embed="rId3">
            <a:alphaModFix/>
          </a:blip>
          <a:srcRect b="0" l="0" r="0" t="0"/>
          <a:stretch/>
        </p:blipFill>
        <p:spPr>
          <a:xfrm>
            <a:off x="925000" y="977925"/>
            <a:ext cx="6139601" cy="38159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66" name="Google Shape;366;p4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67" name="Google Shape;367;p47"/>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368" name="Google Shape;368;p47"/>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MindMaps</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p:txBody>
      </p:sp>
      <p:sp>
        <p:nvSpPr>
          <p:cNvPr id="369" name="Google Shape;369;p47"/>
          <p:cNvSpPr txBox="1"/>
          <p:nvPr/>
        </p:nvSpPr>
        <p:spPr>
          <a:xfrm>
            <a:off x="530650" y="1017500"/>
            <a:ext cx="47496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Free tools to download: xmind</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https://xmind.app/download/</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Youtube contents to watch for 11min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https://youtu.be/-m2wRkxCQaw</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Demo in class: using xmind</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75" name="Google Shape;375;p4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76" name="Google Shape;376;p48"/>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377" name="Google Shape;377;p48"/>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MindMaps Example</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p:txBody>
      </p:sp>
      <p:pic>
        <p:nvPicPr>
          <p:cNvPr id="378" name="Google Shape;378;p48"/>
          <p:cNvPicPr preferRelativeResize="0"/>
          <p:nvPr/>
        </p:nvPicPr>
        <p:blipFill rotWithShape="1">
          <a:blip r:embed="rId3">
            <a:alphaModFix/>
          </a:blip>
          <a:srcRect b="0" l="0" r="0" t="0"/>
          <a:stretch/>
        </p:blipFill>
        <p:spPr>
          <a:xfrm>
            <a:off x="73138" y="997500"/>
            <a:ext cx="8997727" cy="37343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84" name="Google Shape;384;p4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85" name="Google Shape;385;p49"/>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386" name="Google Shape;386;p49"/>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MindMaps Example</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p:txBody>
      </p:sp>
      <p:pic>
        <p:nvPicPr>
          <p:cNvPr id="387" name="Google Shape;387;p49"/>
          <p:cNvPicPr preferRelativeResize="0"/>
          <p:nvPr/>
        </p:nvPicPr>
        <p:blipFill rotWithShape="1">
          <a:blip r:embed="rId3">
            <a:alphaModFix/>
          </a:blip>
          <a:srcRect b="0" l="0" r="0" t="0"/>
          <a:stretch/>
        </p:blipFill>
        <p:spPr>
          <a:xfrm>
            <a:off x="1544275" y="765150"/>
            <a:ext cx="5323099" cy="43094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93" name="Google Shape;393;p5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94" name="Google Shape;394;p50"/>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395" name="Google Shape;395;p50"/>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MindMaps Example</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p:txBody>
      </p:sp>
      <p:pic>
        <p:nvPicPr>
          <p:cNvPr id="396" name="Google Shape;396;p50"/>
          <p:cNvPicPr preferRelativeResize="0"/>
          <p:nvPr/>
        </p:nvPicPr>
        <p:blipFill rotWithShape="1">
          <a:blip r:embed="rId3">
            <a:alphaModFix/>
          </a:blip>
          <a:srcRect b="0" l="0" r="0" t="0"/>
          <a:stretch/>
        </p:blipFill>
        <p:spPr>
          <a:xfrm>
            <a:off x="3760452" y="51802"/>
            <a:ext cx="3998548" cy="50227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83" name="Google Shape;83;p1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84" name="Google Shape;84;p15"/>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85" name="Google Shape;85;p15"/>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Manual Software Testing Tasks</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p:txBody>
      </p:sp>
      <p:pic>
        <p:nvPicPr>
          <p:cNvPr id="86" name="Google Shape;86;p15"/>
          <p:cNvPicPr preferRelativeResize="0"/>
          <p:nvPr/>
        </p:nvPicPr>
        <p:blipFill rotWithShape="1">
          <a:blip r:embed="rId3">
            <a:alphaModFix/>
          </a:blip>
          <a:srcRect b="0" l="0" r="0" t="0"/>
          <a:stretch/>
        </p:blipFill>
        <p:spPr>
          <a:xfrm>
            <a:off x="876018" y="840650"/>
            <a:ext cx="6144306" cy="42339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02" name="Google Shape;402;p5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03" name="Google Shape;403;p51"/>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404" name="Google Shape;404;p51"/>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Software Test Life Cycle And Bug Life Cycle</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p:txBody>
      </p:sp>
      <p:pic>
        <p:nvPicPr>
          <p:cNvPr id="405" name="Google Shape;405;p51"/>
          <p:cNvPicPr preferRelativeResize="0"/>
          <p:nvPr/>
        </p:nvPicPr>
        <p:blipFill rotWithShape="1">
          <a:blip r:embed="rId3">
            <a:alphaModFix/>
          </a:blip>
          <a:srcRect b="0" l="0" r="0" t="0"/>
          <a:stretch/>
        </p:blipFill>
        <p:spPr>
          <a:xfrm>
            <a:off x="5295900" y="942475"/>
            <a:ext cx="2162175" cy="2924175"/>
          </a:xfrm>
          <a:prstGeom prst="rect">
            <a:avLst/>
          </a:prstGeom>
          <a:noFill/>
          <a:ln>
            <a:noFill/>
          </a:ln>
        </p:spPr>
      </p:pic>
      <p:sp>
        <p:nvSpPr>
          <p:cNvPr id="406" name="Google Shape;406;p51"/>
          <p:cNvSpPr txBox="1"/>
          <p:nvPr/>
        </p:nvSpPr>
        <p:spPr>
          <a:xfrm>
            <a:off x="931800" y="1438350"/>
            <a:ext cx="56031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Software Test Life Cycle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i) Requirement Analysis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ii) Test Planning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iii) Test Design &amp; Development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iv) Test Environment Setup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v) Test Execution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vi) Test Cycle Closure</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1"/>
                </a:solidFill>
              </a:rPr>
              <a:t>‹#›</a:t>
            </a:fld>
            <a:endParaRPr>
              <a:solidFill>
                <a:schemeClr val="dk1"/>
              </a:solidFill>
            </a:endParaRPr>
          </a:p>
        </p:txBody>
      </p:sp>
      <p:sp>
        <p:nvSpPr>
          <p:cNvPr id="412" name="Google Shape;412;p5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1"/>
                </a:solidFill>
              </a:rPr>
              <a:t>‹#›</a:t>
            </a:fld>
            <a:endParaRPr>
              <a:solidFill>
                <a:schemeClr val="dk1"/>
              </a:solidFill>
            </a:endParaRPr>
          </a:p>
        </p:txBody>
      </p:sp>
      <p:sp>
        <p:nvSpPr>
          <p:cNvPr id="413" name="Google Shape;413;p52"/>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verage"/>
              <a:ea typeface="Average"/>
              <a:cs typeface="Average"/>
              <a:sym typeface="Average"/>
            </a:endParaRPr>
          </a:p>
        </p:txBody>
      </p:sp>
      <p:sp>
        <p:nvSpPr>
          <p:cNvPr id="414" name="Google Shape;414;p52"/>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Test Plan Template</a:t>
            </a:r>
            <a:endParaRPr/>
          </a:p>
          <a:p>
            <a:pPr indent="457200" lvl="0" marL="2286000" rtl="0" algn="l">
              <a:lnSpc>
                <a:spcPct val="100000"/>
              </a:lnSpc>
              <a:spcBef>
                <a:spcPts val="0"/>
              </a:spcBef>
              <a:spcAft>
                <a:spcPts val="0"/>
              </a:spcAft>
              <a:buSzPts val="3000"/>
              <a:buNone/>
            </a:pPr>
            <a:r>
              <a:t/>
            </a:r>
            <a:endParaRPr/>
          </a:p>
          <a:p>
            <a:pPr indent="457200" lvl="0" marL="2286000" rtl="0" algn="l">
              <a:lnSpc>
                <a:spcPct val="100000"/>
              </a:lnSpc>
              <a:spcBef>
                <a:spcPts val="0"/>
              </a:spcBef>
              <a:spcAft>
                <a:spcPts val="0"/>
              </a:spcAft>
              <a:buSzPts val="3000"/>
              <a:buNone/>
            </a:pPr>
            <a:r>
              <a:t/>
            </a:r>
            <a:endParaRPr/>
          </a:p>
        </p:txBody>
      </p:sp>
      <p:graphicFrame>
        <p:nvGraphicFramePr>
          <p:cNvPr id="415" name="Google Shape;415;p52"/>
          <p:cNvGraphicFramePr/>
          <p:nvPr/>
        </p:nvGraphicFramePr>
        <p:xfrm>
          <a:off x="952500" y="285750"/>
          <a:ext cx="3000000" cy="3000000"/>
        </p:xfrm>
        <a:graphic>
          <a:graphicData uri="http://schemas.openxmlformats.org/drawingml/2006/table">
            <a:tbl>
              <a:tblPr>
                <a:noFill/>
                <a:tableStyleId>{F7828D54-433F-46AE-80DD-D60CB88F82DD}</a:tableStyleId>
              </a:tblPr>
              <a:tblGrid>
                <a:gridCol w="2662850"/>
                <a:gridCol w="4576150"/>
              </a:tblGrid>
              <a:tr h="467950">
                <a:tc gridSpan="2">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1"/>
                        </a:solidFill>
                      </a:endParaRPr>
                    </a:p>
                  </a:txBody>
                  <a:tcPr marT="91425" marB="91425" marR="91425" marL="91425"/>
                </a:tc>
                <a:tc hMerge="1"/>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1) Test Plan ID: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Some type of unique company generated number to identify this test plan.</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2) Introduction: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Describe the purpose of the Plan, possibly identifying the level of the plan (System Test Plan etc.). This is essentially the executive summary part of the plan. </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3) Test Items:</a:t>
                      </a:r>
                      <a:endParaRPr b="1"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These are things you intend to test within the scope of this test plan.</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4) References:</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List all documents that support this test plan. Refer to the actual version/release number of the document as stored in the configuration management system.</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5) Features to be Tested:</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This is a listing of what is to be tested from the Users viewpoint of what the system does. This is not a technical description of the software, but a User’s view of the functions.</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6) Features not to be Tested: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This is a listing of what is NOT to be tested from both the Users viewpoint of what the system does and a configuration management/version control view. This is not a technical description of the software, but a User’s view of the functions. </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7) Test Approach: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This is your overall test strategy for this test plan; it should be appropriate to the level of the plan (master, acceptance, etc.) and should be in agreement with all higher and lower levels of plans. Overall rules and processes should be identified.</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8) Entry Criteria: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It describes when to start Testing </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9) Exit Criteria: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It describes when to stop testing </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10) Suspension Criteria: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It describes when to stop testing temporarily.</a:t>
                      </a:r>
                      <a:endParaRPr sz="800" u="none" cap="none" strike="noStrike">
                        <a:solidFill>
                          <a:schemeClr val="dk1"/>
                        </a:solidFill>
                      </a:endParaRPr>
                    </a:p>
                  </a:txBody>
                  <a:tcPr marT="91425" marB="91425" marR="91425" marL="91425"/>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1"/>
                </a:solidFill>
              </a:rPr>
              <a:t>‹#›</a:t>
            </a:fld>
            <a:endParaRPr>
              <a:solidFill>
                <a:schemeClr val="dk1"/>
              </a:solidFill>
            </a:endParaRPr>
          </a:p>
        </p:txBody>
      </p:sp>
      <p:sp>
        <p:nvSpPr>
          <p:cNvPr id="421" name="Google Shape;421;p5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1"/>
                </a:solidFill>
              </a:rPr>
              <a:t>‹#›</a:t>
            </a:fld>
            <a:endParaRPr>
              <a:solidFill>
                <a:schemeClr val="dk1"/>
              </a:solidFill>
            </a:endParaRPr>
          </a:p>
        </p:txBody>
      </p:sp>
      <p:sp>
        <p:nvSpPr>
          <p:cNvPr id="422" name="Google Shape;422;p53"/>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verage"/>
              <a:ea typeface="Average"/>
              <a:cs typeface="Average"/>
              <a:sym typeface="Average"/>
            </a:endParaRPr>
          </a:p>
        </p:txBody>
      </p:sp>
      <p:sp>
        <p:nvSpPr>
          <p:cNvPr id="423" name="Google Shape;423;p53"/>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Test Plan Template</a:t>
            </a:r>
            <a:endParaRPr/>
          </a:p>
          <a:p>
            <a:pPr indent="457200" lvl="0" marL="2286000" rtl="0" algn="l">
              <a:lnSpc>
                <a:spcPct val="100000"/>
              </a:lnSpc>
              <a:spcBef>
                <a:spcPts val="0"/>
              </a:spcBef>
              <a:spcAft>
                <a:spcPts val="0"/>
              </a:spcAft>
              <a:buSzPts val="3000"/>
              <a:buNone/>
            </a:pPr>
            <a:r>
              <a:t/>
            </a:r>
            <a:endParaRPr/>
          </a:p>
          <a:p>
            <a:pPr indent="457200" lvl="0" marL="2286000" rtl="0" algn="l">
              <a:lnSpc>
                <a:spcPct val="100000"/>
              </a:lnSpc>
              <a:spcBef>
                <a:spcPts val="0"/>
              </a:spcBef>
              <a:spcAft>
                <a:spcPts val="0"/>
              </a:spcAft>
              <a:buSzPts val="3000"/>
              <a:buNone/>
            </a:pPr>
            <a:r>
              <a:t/>
            </a:r>
            <a:endParaRPr/>
          </a:p>
        </p:txBody>
      </p:sp>
      <p:graphicFrame>
        <p:nvGraphicFramePr>
          <p:cNvPr id="424" name="Google Shape;424;p53"/>
          <p:cNvGraphicFramePr/>
          <p:nvPr/>
        </p:nvGraphicFramePr>
        <p:xfrm>
          <a:off x="952500" y="285750"/>
          <a:ext cx="3000000" cy="3000000"/>
        </p:xfrm>
        <a:graphic>
          <a:graphicData uri="http://schemas.openxmlformats.org/drawingml/2006/table">
            <a:tbl>
              <a:tblPr>
                <a:noFill/>
                <a:tableStyleId>{F7828D54-433F-46AE-80DD-D60CB88F82DD}</a:tableStyleId>
              </a:tblPr>
              <a:tblGrid>
                <a:gridCol w="2662850"/>
                <a:gridCol w="4576150"/>
              </a:tblGrid>
              <a:tr h="430675">
                <a:tc gridSpan="2">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1"/>
                        </a:solidFill>
                      </a:endParaRPr>
                    </a:p>
                  </a:txBody>
                  <a:tcPr marT="91425" marB="91425" marR="91425" marL="91425"/>
                </a:tc>
                <a:tc hMerge="1"/>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11) Roles &amp; Responsibilities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Team Lead or Test Lead and Team members Roles and Responsibilities.</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12) Schedule: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Schedule for all Test activities in this Software Test Process. </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solidFill>
                            <a:schemeClr val="dk1"/>
                          </a:solidFill>
                        </a:rPr>
                        <a:t>13) Training: </a:t>
                      </a:r>
                      <a:endParaRPr b="1"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solidFill>
                            <a:schemeClr val="dk1"/>
                          </a:solidFill>
                        </a:rPr>
                        <a:t>&gt; Training on the application/system (Domain Training)</a:t>
                      </a:r>
                      <a:br>
                        <a:rPr b="1" lang="en" sz="800" u="none" cap="none" strike="noStrike">
                          <a:solidFill>
                            <a:schemeClr val="dk1"/>
                          </a:solidFill>
                        </a:rPr>
                      </a:br>
                      <a:r>
                        <a:rPr b="1" lang="en" sz="800" u="none" cap="none" strike="noStrike">
                          <a:solidFill>
                            <a:schemeClr val="dk1"/>
                          </a:solidFill>
                        </a:rPr>
                        <a:t>&gt; Training for any test tools to be used.</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14) Test Environment / Lab:</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 It describes Require Hardware and software for setting-up Test Environment or Test Lab. </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15) Test Deliverables:</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 Lists out that what is to be delivered as part of this plan</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16) Approvals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Who can approve the process as complete and allow the project to proceed to the next level. </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17) Glossary: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Define terms and acronyms used in the document, it can be used to understood the terms used in this plan. </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For test strategy : https://www.nearform.com/blog/how-to-write-software-test-strategy-document/</a:t>
                      </a:r>
                      <a:endParaRPr sz="800" u="none" cap="none" strike="noStrike">
                        <a:solidFill>
                          <a:schemeClr val="dk1"/>
                        </a:solidFill>
                      </a:endParaRPr>
                    </a:p>
                  </a:txBody>
                  <a:tcPr marT="91425" marB="91425" marR="91425" marL="914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1"/>
                </a:solidFill>
              </a:rPr>
              <a:t>‹#›</a:t>
            </a:fld>
            <a:endParaRPr>
              <a:solidFill>
                <a:schemeClr val="dk1"/>
              </a:solidFill>
            </a:endParaRPr>
          </a:p>
        </p:txBody>
      </p:sp>
      <p:sp>
        <p:nvSpPr>
          <p:cNvPr id="430" name="Google Shape;430;p5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1"/>
                </a:solidFill>
              </a:rPr>
              <a:t>‹#›</a:t>
            </a:fld>
            <a:endParaRPr>
              <a:solidFill>
                <a:schemeClr val="dk1"/>
              </a:solidFill>
            </a:endParaRPr>
          </a:p>
        </p:txBody>
      </p:sp>
      <p:sp>
        <p:nvSpPr>
          <p:cNvPr id="431" name="Google Shape;431;p54"/>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verage"/>
              <a:ea typeface="Average"/>
              <a:cs typeface="Average"/>
              <a:sym typeface="Average"/>
            </a:endParaRPr>
          </a:p>
        </p:txBody>
      </p:sp>
      <p:sp>
        <p:nvSpPr>
          <p:cNvPr id="432" name="Google Shape;432;p54"/>
          <p:cNvSpPr txBox="1"/>
          <p:nvPr>
            <p:ph idx="4294967295" type="title"/>
          </p:nvPr>
        </p:nvSpPr>
        <p:spPr>
          <a:xfrm>
            <a:off x="920050" y="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Test Plan Sample</a:t>
            </a:r>
            <a:endParaRPr/>
          </a:p>
          <a:p>
            <a:pPr indent="457200" lvl="0" marL="2286000" rtl="0" algn="l">
              <a:lnSpc>
                <a:spcPct val="100000"/>
              </a:lnSpc>
              <a:spcBef>
                <a:spcPts val="0"/>
              </a:spcBef>
              <a:spcAft>
                <a:spcPts val="0"/>
              </a:spcAft>
              <a:buSzPts val="3000"/>
              <a:buNone/>
            </a:pPr>
            <a:r>
              <a:t/>
            </a:r>
            <a:endParaRPr/>
          </a:p>
          <a:p>
            <a:pPr indent="457200" lvl="0" marL="2286000" rtl="0" algn="l">
              <a:lnSpc>
                <a:spcPct val="100000"/>
              </a:lnSpc>
              <a:spcBef>
                <a:spcPts val="0"/>
              </a:spcBef>
              <a:spcAft>
                <a:spcPts val="0"/>
              </a:spcAft>
              <a:buSzPts val="3000"/>
              <a:buNone/>
            </a:pPr>
            <a:r>
              <a:t/>
            </a:r>
            <a:endParaRPr/>
          </a:p>
        </p:txBody>
      </p:sp>
      <p:graphicFrame>
        <p:nvGraphicFramePr>
          <p:cNvPr id="433" name="Google Shape;433;p54"/>
          <p:cNvGraphicFramePr/>
          <p:nvPr/>
        </p:nvGraphicFramePr>
        <p:xfrm>
          <a:off x="952500" y="107050"/>
          <a:ext cx="3000000" cy="3000000"/>
        </p:xfrm>
        <a:graphic>
          <a:graphicData uri="http://schemas.openxmlformats.org/drawingml/2006/table">
            <a:tbl>
              <a:tblPr>
                <a:noFill/>
                <a:tableStyleId>{F7828D54-433F-46AE-80DD-D60CB88F82DD}</a:tableStyleId>
              </a:tblPr>
              <a:tblGrid>
                <a:gridCol w="2662850"/>
                <a:gridCol w="4576150"/>
              </a:tblGrid>
              <a:tr h="453850">
                <a:tc gridSpan="2">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1"/>
                        </a:solidFill>
                      </a:endParaRPr>
                    </a:p>
                  </a:txBody>
                  <a:tcPr marT="91425" marB="91425" marR="91425" marL="91425"/>
                </a:tc>
                <a:tc hMerge="1"/>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1) Test Plan ID: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ITBD_APP_TP_001</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2) Introduction: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It is System Test Plan for Interment Banking System, internet web application, provides access to Account holders and guest users from any ware in the world. It has two interfaces one is Admin interface another is User interface. Admin can be accesses by Bank authorized users, user interface can be accessed by Bank account holders and guest users.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The propose of the system (Application) is to provide bank information and services online (through Internet), Bank account holders can get Banking services from any ware, without visiting the Bank branches.</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3) Test Items:</a:t>
                      </a:r>
                      <a:endParaRPr b="1"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Admin Interface: Master Data , User Management , Reports etc…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User Interface: Information, Personal Banking, Corporate Banking Business Etc…</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4) References:</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Requirements, Project Plan , Test Strategy — Use cases (If available)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High Level Design doc , Low Level design docs,  Process guide line doc,  Prototypes</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5) Features to be Tested:</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a) Admin Interface:</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 i) Master Data 1) Add new branch, Edit Branch /Delete Branch 2) Add new ATM 3) Add new loan type 4) Add new account type 5) Add new deposit type …. ii) User Management 1) Create new user 2) Edit user 3) Delete user etc….. iii) Reports 1) Branch wise report 2) User wise report 3) Day, month, yearly reports 4) Service wise report (only loans, only new account. fixed deposits</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b) User Interface:</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 i) Information 1) Branch locators 2) ATM locators 3) Loans information 4) Bank history 5) Bank financial details 6) Fixed deposits information 7) Calculators etc…</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ii) Personal Banking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1) Login 2) Balance enquiry 3) Bill payment (utilities, subscriptions) 4) Fund transfer (transfer to same bank, others banks) 5) Statement generation (mini statement, detailed report) etc…</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iii) Corporate Banking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1) Add user, Edit user, Delete user 2) Balance enquiry 3) Money transfer 4) Payroll 5) Reports etc..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1"/>
                        </a:solidFill>
                      </a:endParaRPr>
                    </a:p>
                  </a:txBody>
                  <a:tcPr marT="91425" marB="91425" marR="91425" marL="914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1"/>
                </a:solidFill>
              </a:rPr>
              <a:t>‹#›</a:t>
            </a:fld>
            <a:endParaRPr>
              <a:solidFill>
                <a:schemeClr val="dk1"/>
              </a:solidFill>
            </a:endParaRPr>
          </a:p>
        </p:txBody>
      </p:sp>
      <p:sp>
        <p:nvSpPr>
          <p:cNvPr id="439" name="Google Shape;439;p5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1"/>
                </a:solidFill>
              </a:rPr>
              <a:t>‹#›</a:t>
            </a:fld>
            <a:endParaRPr>
              <a:solidFill>
                <a:schemeClr val="dk1"/>
              </a:solidFill>
            </a:endParaRPr>
          </a:p>
        </p:txBody>
      </p:sp>
      <p:sp>
        <p:nvSpPr>
          <p:cNvPr id="440" name="Google Shape;440;p55"/>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verage"/>
              <a:ea typeface="Average"/>
              <a:cs typeface="Average"/>
              <a:sym typeface="Average"/>
            </a:endParaRPr>
          </a:p>
        </p:txBody>
      </p:sp>
      <p:sp>
        <p:nvSpPr>
          <p:cNvPr id="441" name="Google Shape;441;p55"/>
          <p:cNvSpPr txBox="1"/>
          <p:nvPr>
            <p:ph idx="4294967295" type="title"/>
          </p:nvPr>
        </p:nvSpPr>
        <p:spPr>
          <a:xfrm>
            <a:off x="920050" y="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Test Plan Sample</a:t>
            </a:r>
            <a:endParaRPr/>
          </a:p>
          <a:p>
            <a:pPr indent="457200" lvl="0" marL="2286000" rtl="0" algn="l">
              <a:lnSpc>
                <a:spcPct val="100000"/>
              </a:lnSpc>
              <a:spcBef>
                <a:spcPts val="0"/>
              </a:spcBef>
              <a:spcAft>
                <a:spcPts val="0"/>
              </a:spcAft>
              <a:buSzPts val="3000"/>
              <a:buNone/>
            </a:pPr>
            <a:r>
              <a:t/>
            </a:r>
            <a:endParaRPr/>
          </a:p>
          <a:p>
            <a:pPr indent="457200" lvl="0" marL="2286000" rtl="0" algn="l">
              <a:lnSpc>
                <a:spcPct val="100000"/>
              </a:lnSpc>
              <a:spcBef>
                <a:spcPts val="0"/>
              </a:spcBef>
              <a:spcAft>
                <a:spcPts val="0"/>
              </a:spcAft>
              <a:buSzPts val="3000"/>
              <a:buNone/>
            </a:pPr>
            <a:r>
              <a:t/>
            </a:r>
            <a:endParaRPr/>
          </a:p>
        </p:txBody>
      </p:sp>
      <p:graphicFrame>
        <p:nvGraphicFramePr>
          <p:cNvPr id="442" name="Google Shape;442;p55"/>
          <p:cNvGraphicFramePr/>
          <p:nvPr/>
        </p:nvGraphicFramePr>
        <p:xfrm>
          <a:off x="952500" y="107050"/>
          <a:ext cx="3000000" cy="3000000"/>
        </p:xfrm>
        <a:graphic>
          <a:graphicData uri="http://schemas.openxmlformats.org/drawingml/2006/table">
            <a:tbl>
              <a:tblPr>
                <a:noFill/>
                <a:tableStyleId>{F7828D54-433F-46AE-80DD-D60CB88F82DD}</a:tableStyleId>
              </a:tblPr>
              <a:tblGrid>
                <a:gridCol w="2662850"/>
                <a:gridCol w="4576150"/>
              </a:tblGrid>
              <a:tr h="491125">
                <a:tc gridSpan="2">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1"/>
                        </a:solidFill>
                      </a:endParaRPr>
                    </a:p>
                  </a:txBody>
                  <a:tcPr marT="91425" marB="91425" marR="91425" marL="91425"/>
                </a:tc>
                <a:tc hMerge="1"/>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6) Features not to be tested:</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NA</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7) Entry Criteria: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a) Test Design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Team formation, Responsibilities, Schedule, Requirements, Test Case Template etc… Training on Domain, on Automation tools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b) Test Execution: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Readiness of Test Lab Readiness of AUT Requirements Test Case docs Test Data Defect Report Template Etc… </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solidFill>
                            <a:schemeClr val="dk1"/>
                          </a:solidFill>
                        </a:rPr>
                        <a:t>8) Exit Criteria:</a:t>
                      </a:r>
                      <a:endParaRPr b="1"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All possible test cases executed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Maximum defects fixed, Final Regression performed successfully, Confidence on Test process, Time Limitations, Budget Limitations </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9) Suspension Criteria: </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Show-Stopper bug found, Supplier issues, Vast changes in requirements, If resolving defects are more time consuming/expensive</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10) Roles &amp; Responsibilities</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Sno Name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Role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Responsibilities</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Remarks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1 Ehsanul Alam Sabbir</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Test Lead Test Planning, guidance, Monitoring and Test control</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2 some name, Tester, Test Data Collection, Generating Test Scenarios.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3 some name, Tester, Test Case Documentation, Test execution, defect reporting and tracking for Admin module.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4 some name, Tester, Test Case Documentation, Test execution, defect reporting and tracking for Personal Banking module.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5 some name, Tester, Test Case Documentation, Test execution, defect reporting and tracking for Corporate Banking module</a:t>
                      </a:r>
                      <a:endParaRPr sz="800" u="none" cap="none" strike="noStrike">
                        <a:solidFill>
                          <a:schemeClr val="dk1"/>
                        </a:solidFill>
                      </a:endParaRPr>
                    </a:p>
                  </a:txBody>
                  <a:tcPr marT="91425" marB="91425" marR="91425" marL="91425"/>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1"/>
                </a:solidFill>
              </a:rPr>
              <a:t>‹#›</a:t>
            </a:fld>
            <a:endParaRPr>
              <a:solidFill>
                <a:schemeClr val="dk1"/>
              </a:solidFill>
            </a:endParaRPr>
          </a:p>
        </p:txBody>
      </p:sp>
      <p:sp>
        <p:nvSpPr>
          <p:cNvPr id="448" name="Google Shape;448;p5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1"/>
                </a:solidFill>
              </a:rPr>
              <a:t>‹#›</a:t>
            </a:fld>
            <a:endParaRPr>
              <a:solidFill>
                <a:schemeClr val="dk1"/>
              </a:solidFill>
            </a:endParaRPr>
          </a:p>
        </p:txBody>
      </p:sp>
      <p:sp>
        <p:nvSpPr>
          <p:cNvPr id="449" name="Google Shape;449;p56"/>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verage"/>
              <a:ea typeface="Average"/>
              <a:cs typeface="Average"/>
              <a:sym typeface="Average"/>
            </a:endParaRPr>
          </a:p>
        </p:txBody>
      </p:sp>
      <p:sp>
        <p:nvSpPr>
          <p:cNvPr id="450" name="Google Shape;450;p56"/>
          <p:cNvSpPr txBox="1"/>
          <p:nvPr>
            <p:ph idx="4294967295" type="title"/>
          </p:nvPr>
        </p:nvSpPr>
        <p:spPr>
          <a:xfrm>
            <a:off x="920050" y="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Test Plan Sample</a:t>
            </a:r>
            <a:endParaRPr/>
          </a:p>
          <a:p>
            <a:pPr indent="457200" lvl="0" marL="2286000" rtl="0" algn="l">
              <a:lnSpc>
                <a:spcPct val="100000"/>
              </a:lnSpc>
              <a:spcBef>
                <a:spcPts val="0"/>
              </a:spcBef>
              <a:spcAft>
                <a:spcPts val="0"/>
              </a:spcAft>
              <a:buSzPts val="3000"/>
              <a:buNone/>
            </a:pPr>
            <a:r>
              <a:t/>
            </a:r>
            <a:endParaRPr/>
          </a:p>
          <a:p>
            <a:pPr indent="457200" lvl="0" marL="2286000" rtl="0" algn="l">
              <a:lnSpc>
                <a:spcPct val="100000"/>
              </a:lnSpc>
              <a:spcBef>
                <a:spcPts val="0"/>
              </a:spcBef>
              <a:spcAft>
                <a:spcPts val="0"/>
              </a:spcAft>
              <a:buSzPts val="3000"/>
              <a:buNone/>
            </a:pPr>
            <a:r>
              <a:t/>
            </a:r>
            <a:endParaRPr/>
          </a:p>
        </p:txBody>
      </p:sp>
      <p:graphicFrame>
        <p:nvGraphicFramePr>
          <p:cNvPr id="451" name="Google Shape;451;p56"/>
          <p:cNvGraphicFramePr/>
          <p:nvPr/>
        </p:nvGraphicFramePr>
        <p:xfrm>
          <a:off x="952500" y="107050"/>
          <a:ext cx="3000000" cy="3000000"/>
        </p:xfrm>
        <a:graphic>
          <a:graphicData uri="http://schemas.openxmlformats.org/drawingml/2006/table">
            <a:tbl>
              <a:tblPr>
                <a:noFill/>
                <a:tableStyleId>{F7828D54-433F-46AE-80DD-D60CB88F82DD}</a:tableStyleId>
              </a:tblPr>
              <a:tblGrid>
                <a:gridCol w="2662850"/>
                <a:gridCol w="4576150"/>
              </a:tblGrid>
              <a:tr h="453850">
                <a:tc gridSpan="2">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1"/>
                        </a:solidFill>
                      </a:endParaRPr>
                    </a:p>
                  </a:txBody>
                  <a:tcPr marT="91425" marB="91425" marR="91425" marL="91425"/>
                </a:tc>
                <a:tc hMerge="1"/>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11) Schedule:</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Task Days Duration Remarks 1) Understanding &amp; Analyzing Requirements. 2nd July to 6th July Review Meeting  9th July Generating Test Scenarios.  11th July to 22nd July Reviews  25th July to 26th July 5) Test Case Documentation  29th July to 12th August  Reviews  14th August to 18th August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7) Test Data collection 06 20th August to 26th August 8) Reviews 01 28th August 9) Verifying Test Environment setup 01 29th August 10) Create Test batches 02 30th, 31st August 11) Sanity Testing 01 3rd September 12) Comprehensive Testing 25 4th September to 2nd October 13) Sanity Testing 01 3rd October 14) Selecting Test cases 02 4th and 5th October 15) Regression Testing 05 8th October to12 th October 16) Sanity Testing 01 15th October 17) Selecting Test cases 01 16th October 18) Regression Testing Cycle 2 04 17th October to 22nd October . . . . . . . . . . . . 28) Final Regression 08 19th November to 28th November 29) Evaluating exit criteria 01 or 02 29th, 30th of November 30) Collecting all artifacts 02 3rd, 4th December 31) Test Summary Report 01 5th December Note: Regression Testing depends on Application and strength of Development team.</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12) Training</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Training Program on Banking Domain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Test Automation Training using Selenium Tool </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b="1" lang="en" sz="800" u="none" cap="none" strike="noStrike">
                          <a:solidFill>
                            <a:schemeClr val="dk1"/>
                          </a:solidFill>
                        </a:rPr>
                        <a:t>13) Risks &amp; Mitigation </a:t>
                      </a:r>
                      <a:endParaRPr b="1"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Team member’s issues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Vendor issues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Time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Budget</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14) Test Environment / Lab</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Application Type: Web Application, Internet and Public</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Server side: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Windows Server 2016 UNIX server Ms Exchange Server a) Web Server, b) EDP, 3) Data storage Bugzilla Tool VSS MS Office Selenium Tool etc…. Browser MS Edge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Client side: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Windows 10 VSS MS Office Selenium Etc… </a:t>
                      </a:r>
                      <a:endParaRPr sz="800" u="none" cap="none" strike="noStrike">
                        <a:solidFill>
                          <a:schemeClr val="dk1"/>
                        </a:solidFill>
                      </a:endParaRPr>
                    </a:p>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AUT Environment .NET (C#, VC++, ADO) IIS -web server COM+ -App server SQL Server 2017 for Database server</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15) Test Deliverables</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Test Plan, Review Reports, RTM Test Scenario docs Test Case docs Test data Opened, Closed Defect Reports Test Summary Report</a:t>
                      </a:r>
                      <a:endParaRPr sz="800" u="none" cap="none" strike="noStrike">
                        <a:solidFill>
                          <a:schemeClr val="dk1"/>
                        </a:solidFill>
                      </a:endParaRPr>
                    </a:p>
                  </a:txBody>
                  <a:tcPr marT="91425" marB="91425" marR="91425" marL="91425"/>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1"/>
                </a:solidFill>
              </a:rPr>
              <a:t>‹#›</a:t>
            </a:fld>
            <a:endParaRPr>
              <a:solidFill>
                <a:schemeClr val="dk1"/>
              </a:solidFill>
            </a:endParaRPr>
          </a:p>
        </p:txBody>
      </p:sp>
      <p:sp>
        <p:nvSpPr>
          <p:cNvPr id="457" name="Google Shape;457;p5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1"/>
                </a:solidFill>
              </a:rPr>
              <a:t>‹#›</a:t>
            </a:fld>
            <a:endParaRPr>
              <a:solidFill>
                <a:schemeClr val="dk1"/>
              </a:solidFill>
            </a:endParaRPr>
          </a:p>
        </p:txBody>
      </p:sp>
      <p:sp>
        <p:nvSpPr>
          <p:cNvPr id="458" name="Google Shape;458;p57"/>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verage"/>
              <a:ea typeface="Average"/>
              <a:cs typeface="Average"/>
              <a:sym typeface="Average"/>
            </a:endParaRPr>
          </a:p>
        </p:txBody>
      </p:sp>
      <p:sp>
        <p:nvSpPr>
          <p:cNvPr id="459" name="Google Shape;459;p57"/>
          <p:cNvSpPr txBox="1"/>
          <p:nvPr>
            <p:ph idx="4294967295" type="title"/>
          </p:nvPr>
        </p:nvSpPr>
        <p:spPr>
          <a:xfrm>
            <a:off x="920050" y="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Test Plan Sample</a:t>
            </a:r>
            <a:endParaRPr/>
          </a:p>
          <a:p>
            <a:pPr indent="457200" lvl="0" marL="2286000" rtl="0" algn="l">
              <a:lnSpc>
                <a:spcPct val="100000"/>
              </a:lnSpc>
              <a:spcBef>
                <a:spcPts val="0"/>
              </a:spcBef>
              <a:spcAft>
                <a:spcPts val="0"/>
              </a:spcAft>
              <a:buSzPts val="3000"/>
              <a:buNone/>
            </a:pPr>
            <a:r>
              <a:t/>
            </a:r>
            <a:endParaRPr/>
          </a:p>
          <a:p>
            <a:pPr indent="457200" lvl="0" marL="2286000" rtl="0" algn="l">
              <a:lnSpc>
                <a:spcPct val="100000"/>
              </a:lnSpc>
              <a:spcBef>
                <a:spcPts val="0"/>
              </a:spcBef>
              <a:spcAft>
                <a:spcPts val="0"/>
              </a:spcAft>
              <a:buSzPts val="3000"/>
              <a:buNone/>
            </a:pPr>
            <a:r>
              <a:t/>
            </a:r>
            <a:endParaRPr/>
          </a:p>
        </p:txBody>
      </p:sp>
      <p:graphicFrame>
        <p:nvGraphicFramePr>
          <p:cNvPr id="460" name="Google Shape;460;p57"/>
          <p:cNvGraphicFramePr/>
          <p:nvPr/>
        </p:nvGraphicFramePr>
        <p:xfrm>
          <a:off x="952500" y="107050"/>
          <a:ext cx="3000000" cy="3000000"/>
        </p:xfrm>
        <a:graphic>
          <a:graphicData uri="http://schemas.openxmlformats.org/drawingml/2006/table">
            <a:tbl>
              <a:tblPr>
                <a:noFill/>
                <a:tableStyleId>{F7828D54-433F-46AE-80DD-D60CB88F82DD}</a:tableStyleId>
              </a:tblPr>
              <a:tblGrid>
                <a:gridCol w="2662850"/>
                <a:gridCol w="4576150"/>
              </a:tblGrid>
              <a:tr h="478700">
                <a:tc gridSpan="2">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solidFill>
                          <a:schemeClr val="dk1"/>
                        </a:solidFill>
                      </a:endParaRPr>
                    </a:p>
                  </a:txBody>
                  <a:tcPr marT="91425" marB="91425" marR="91425" marL="91425"/>
                </a:tc>
                <a:tc hMerge="1"/>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16) Approvals</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Task/s Author /Role Date &amp; Signature 1) Test Plan Documentation Ehsan (Test Lead) 2) Review SomeName (QA Analist) 3) Approval SomeName (Project Manager) </a:t>
                      </a:r>
                      <a:endParaRPr sz="8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17) Glossary</a:t>
                      </a:r>
                      <a:endParaRPr sz="8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rPr>
                        <a:t>AUT -Application Under Test . . . PIN -Project Initiation Note . . . SRS- Software Requirements Specification . . .</a:t>
                      </a:r>
                      <a:endParaRPr sz="800" u="none" cap="none" strike="noStrike">
                        <a:solidFill>
                          <a:schemeClr val="dk1"/>
                        </a:solidFill>
                      </a:endParaRPr>
                    </a:p>
                  </a:txBody>
                  <a:tcPr marT="91425" marB="91425" marR="91425" marL="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8"/>
          <p:cNvSpPr txBox="1"/>
          <p:nvPr>
            <p:ph type="ctrTitle"/>
          </p:nvPr>
        </p:nvSpPr>
        <p:spPr>
          <a:xfrm>
            <a:off x="509725" y="257775"/>
            <a:ext cx="7801500" cy="636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800"/>
              <a:buNone/>
            </a:pPr>
            <a:r>
              <a:rPr lang="en" sz="1400">
                <a:latin typeface="Arial"/>
                <a:ea typeface="Arial"/>
                <a:cs typeface="Arial"/>
                <a:sym typeface="Arial"/>
              </a:rPr>
              <a:t>Priority and severity discussion</a:t>
            </a:r>
            <a:endParaRPr/>
          </a:p>
        </p:txBody>
      </p:sp>
      <p:pic>
        <p:nvPicPr>
          <p:cNvPr id="466" name="Google Shape;466;p58"/>
          <p:cNvPicPr preferRelativeResize="0"/>
          <p:nvPr/>
        </p:nvPicPr>
        <p:blipFill rotWithShape="1">
          <a:blip r:embed="rId3">
            <a:alphaModFix/>
          </a:blip>
          <a:srcRect b="0" l="0" r="0" t="0"/>
          <a:stretch/>
        </p:blipFill>
        <p:spPr>
          <a:xfrm>
            <a:off x="152400" y="1046775"/>
            <a:ext cx="8839200" cy="387661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9"/>
          <p:cNvSpPr txBox="1"/>
          <p:nvPr>
            <p:ph type="ctrTitle"/>
          </p:nvPr>
        </p:nvSpPr>
        <p:spPr>
          <a:xfrm>
            <a:off x="509725" y="257775"/>
            <a:ext cx="7801500" cy="636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800"/>
              <a:buNone/>
            </a:pPr>
            <a:r>
              <a:rPr lang="en" sz="1400">
                <a:latin typeface="Arial"/>
                <a:ea typeface="Arial"/>
                <a:cs typeface="Arial"/>
                <a:sym typeface="Arial"/>
              </a:rPr>
              <a:t>Priority and severity discussion</a:t>
            </a:r>
            <a:endParaRPr/>
          </a:p>
        </p:txBody>
      </p:sp>
      <p:pic>
        <p:nvPicPr>
          <p:cNvPr id="472" name="Google Shape;472;p59"/>
          <p:cNvPicPr preferRelativeResize="0"/>
          <p:nvPr/>
        </p:nvPicPr>
        <p:blipFill rotWithShape="1">
          <a:blip r:embed="rId3">
            <a:alphaModFix/>
          </a:blip>
          <a:srcRect b="0" l="0" r="0" t="0"/>
          <a:stretch/>
        </p:blipFill>
        <p:spPr>
          <a:xfrm>
            <a:off x="152400" y="1046775"/>
            <a:ext cx="8839198" cy="360192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0"/>
          <p:cNvSpPr txBox="1"/>
          <p:nvPr>
            <p:ph type="ctrTitle"/>
          </p:nvPr>
        </p:nvSpPr>
        <p:spPr>
          <a:xfrm>
            <a:off x="534575" y="0"/>
            <a:ext cx="7801500" cy="636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800"/>
              <a:buNone/>
            </a:pPr>
            <a:r>
              <a:rPr lang="en" sz="1400">
                <a:latin typeface="Arial"/>
                <a:ea typeface="Arial"/>
                <a:cs typeface="Arial"/>
                <a:sym typeface="Arial"/>
              </a:rPr>
              <a:t>Discuss on website testing</a:t>
            </a:r>
            <a:endParaRPr/>
          </a:p>
        </p:txBody>
      </p:sp>
      <p:graphicFrame>
        <p:nvGraphicFramePr>
          <p:cNvPr id="478" name="Google Shape;478;p60"/>
          <p:cNvGraphicFramePr/>
          <p:nvPr/>
        </p:nvGraphicFramePr>
        <p:xfrm>
          <a:off x="654300" y="590700"/>
          <a:ext cx="3000000" cy="3000000"/>
        </p:xfrm>
        <a:graphic>
          <a:graphicData uri="http://schemas.openxmlformats.org/drawingml/2006/table">
            <a:tbl>
              <a:tblPr>
                <a:noFill/>
                <a:tableStyleId>{F7828D54-433F-46AE-80DD-D60CB88F82DD}</a:tableStyleId>
              </a:tblPr>
              <a:tblGrid>
                <a:gridCol w="3619500"/>
                <a:gridCol w="3619500"/>
              </a:tblGrid>
              <a:tr h="381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Functional Testing</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Features and operational behaviour check and </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Ensure they are responding correctly to its specification.</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-Test all the links</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-Internal link</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-external link</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-anchor links</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-mailTo links</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-form check</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-default values</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-test cookies</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-form data gets written database.</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-Internal function</a:t>
                      </a:r>
                      <a:endParaRPr sz="10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Functional Test scenario</a:t>
                      </a:r>
                      <a:endParaRPr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 mandatory field, asterisk, and hints for the mandatory field</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 optional field not showing error message</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 remember me</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-leap years validated</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-Test the numeric filed so that alphabets are not accepted and proper error message.</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-test for negative number, decimal, special character, alphanumeric</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-test for division by zero exception should be handled properly.</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-max length/min length check</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-pop up message check</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-same user name</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-confirmation message for update or delete operation.</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-amount value with currency</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-timeout functionality</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-sorting functionality</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-functionality of buttons</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-privacy policy and FAQ and language should be clearly defined and available for users.</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 functionality failure should redirect user to custom error message.</a:t>
                      </a:r>
                      <a:endParaRPr sz="9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92" name="Google Shape;92;p1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93" name="Google Shape;93;p16"/>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94" name="Google Shape;94;p16"/>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Type of Testing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p:txBody>
      </p:sp>
      <p:pic>
        <p:nvPicPr>
          <p:cNvPr id="95" name="Google Shape;95;p16"/>
          <p:cNvPicPr preferRelativeResize="0"/>
          <p:nvPr/>
        </p:nvPicPr>
        <p:blipFill rotWithShape="1">
          <a:blip r:embed="rId3">
            <a:alphaModFix/>
          </a:blip>
          <a:srcRect b="0" l="0" r="0" t="0"/>
          <a:stretch/>
        </p:blipFill>
        <p:spPr>
          <a:xfrm>
            <a:off x="57989" y="1164675"/>
            <a:ext cx="4514014" cy="3464500"/>
          </a:xfrm>
          <a:prstGeom prst="rect">
            <a:avLst/>
          </a:prstGeom>
          <a:noFill/>
          <a:ln>
            <a:noFill/>
          </a:ln>
        </p:spPr>
      </p:pic>
      <p:pic>
        <p:nvPicPr>
          <p:cNvPr id="96" name="Google Shape;96;p16"/>
          <p:cNvPicPr preferRelativeResize="0"/>
          <p:nvPr/>
        </p:nvPicPr>
        <p:blipFill rotWithShape="1">
          <a:blip r:embed="rId4">
            <a:alphaModFix/>
          </a:blip>
          <a:srcRect b="0" l="0" r="0" t="0"/>
          <a:stretch/>
        </p:blipFill>
        <p:spPr>
          <a:xfrm>
            <a:off x="4657825" y="1571750"/>
            <a:ext cx="4442300" cy="28242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1"/>
          <p:cNvSpPr txBox="1"/>
          <p:nvPr>
            <p:ph type="ctrTitle"/>
          </p:nvPr>
        </p:nvSpPr>
        <p:spPr>
          <a:xfrm>
            <a:off x="534575" y="0"/>
            <a:ext cx="7801500" cy="636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800"/>
              <a:buNone/>
            </a:pPr>
            <a:r>
              <a:rPr lang="en" sz="1400">
                <a:latin typeface="Arial"/>
                <a:ea typeface="Arial"/>
                <a:cs typeface="Arial"/>
                <a:sym typeface="Arial"/>
              </a:rPr>
              <a:t>Discuss on website testing</a:t>
            </a:r>
            <a:endParaRPr/>
          </a:p>
        </p:txBody>
      </p:sp>
      <p:graphicFrame>
        <p:nvGraphicFramePr>
          <p:cNvPr id="484" name="Google Shape;484;p61"/>
          <p:cNvGraphicFramePr/>
          <p:nvPr/>
        </p:nvGraphicFramePr>
        <p:xfrm>
          <a:off x="654300" y="590700"/>
          <a:ext cx="3000000" cy="3000000"/>
        </p:xfrm>
        <a:graphic>
          <a:graphicData uri="http://schemas.openxmlformats.org/drawingml/2006/table">
            <a:tbl>
              <a:tblPr>
                <a:noFill/>
                <a:tableStyleId>{F7828D54-433F-46AE-80DD-D60CB88F82DD}</a:tableStyleId>
              </a:tblPr>
              <a:tblGrid>
                <a:gridCol w="3619500"/>
                <a:gridCol w="3619500"/>
              </a:tblGrid>
              <a:tr h="381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Usability testing</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Ease of use and effectiveness of a product to meet standard usability practice.</a:t>
                      </a:r>
                      <a:endParaRPr sz="10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Interface Testing</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Application</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Web server</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Database Server</a:t>
                      </a:r>
                      <a:endParaRPr sz="9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Database Testing</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Compatibility Testing</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Browser check(IE, Firefox, Chrome, Safari, Opera, Edge, Onion)</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Image, Fonts properly displayed in different browsers.</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Javascripts executing properly in different browsers.</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Animated GIF’s should show in different browsers.</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Performance Testing</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Under different load condition, application properly behaving.</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Peak users level </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Response time</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solidFill>
                            <a:schemeClr val="dk1"/>
                          </a:solidFill>
                        </a:rPr>
                        <a:t>Security Testing</a:t>
                      </a:r>
                      <a:endParaRPr sz="10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HTTPS protocol</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Encrypted format data for important data eg password, credit card</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Password rules for new user</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Old password not reusable</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Error message should not show important data</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User session management</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View source code switched off</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Brute force </a:t>
                      </a:r>
                      <a:endParaRPr sz="900" u="none" cap="none" strike="noStrike">
                        <a:solidFill>
                          <a:schemeClr val="dk1"/>
                        </a:solidFill>
                      </a:endParaRPr>
                    </a:p>
                    <a:p>
                      <a:pPr indent="0" lvl="0" marL="0" marR="0" rtl="0" algn="l">
                        <a:lnSpc>
                          <a:spcPct val="100000"/>
                        </a:lnSpc>
                        <a:spcBef>
                          <a:spcPts val="0"/>
                        </a:spcBef>
                        <a:spcAft>
                          <a:spcPts val="0"/>
                        </a:spcAft>
                        <a:buClr>
                          <a:srgbClr val="000000"/>
                        </a:buClr>
                        <a:buSzPts val="900"/>
                        <a:buFont typeface="Arial"/>
                        <a:buNone/>
                      </a:pPr>
                      <a:r>
                        <a:rPr lang="en" sz="900" u="none" cap="none" strike="noStrike">
                          <a:solidFill>
                            <a:schemeClr val="dk1"/>
                          </a:solidFill>
                        </a:rPr>
                        <a:t>SQL inection</a:t>
                      </a:r>
                      <a:endParaRPr sz="900" u="none" cap="none" strike="noStrike">
                        <a:solidFill>
                          <a:schemeClr val="dk1"/>
                        </a:solidFill>
                      </a:endParaRPr>
                    </a:p>
                  </a:txBody>
                  <a:tcPr marT="91425" marB="91425" marR="91425" marL="91425"/>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2"/>
          <p:cNvSpPr txBox="1"/>
          <p:nvPr>
            <p:ph type="ctrTitle"/>
          </p:nvPr>
        </p:nvSpPr>
        <p:spPr>
          <a:xfrm>
            <a:off x="534575" y="0"/>
            <a:ext cx="7801500" cy="636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800"/>
              <a:buNone/>
            </a:pPr>
            <a:r>
              <a:rPr lang="en" sz="1400">
                <a:latin typeface="Arial"/>
                <a:ea typeface="Arial"/>
                <a:cs typeface="Arial"/>
                <a:sym typeface="Arial"/>
              </a:rPr>
              <a:t>Discuss scenario based question for manual tests</a:t>
            </a:r>
            <a:endParaRPr/>
          </a:p>
        </p:txBody>
      </p:sp>
      <p:graphicFrame>
        <p:nvGraphicFramePr>
          <p:cNvPr id="490" name="Google Shape;490;p62"/>
          <p:cNvGraphicFramePr/>
          <p:nvPr/>
        </p:nvGraphicFramePr>
        <p:xfrm>
          <a:off x="654300" y="590700"/>
          <a:ext cx="3000000" cy="3000000"/>
        </p:xfrm>
        <a:graphic>
          <a:graphicData uri="http://schemas.openxmlformats.org/drawingml/2006/table">
            <a:tbl>
              <a:tblPr>
                <a:noFill/>
                <a:tableStyleId>{F7828D54-433F-46AE-80DD-D60CB88F82DD}</a:tableStyleId>
              </a:tblPr>
              <a:tblGrid>
                <a:gridCol w="3619500"/>
                <a:gridCol w="36195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Login </a:t>
                      </a:r>
                      <a:endParaRPr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Signup</a:t>
                      </a:r>
                      <a:endParaRPr sz="14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Limit total no. of unsuccessful attempts</a:t>
                      </a:r>
                      <a:endParaRPr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Session, inactive , forcefully logout</a:t>
                      </a:r>
                      <a:endParaRPr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Auto login for remember me button</a:t>
                      </a:r>
                      <a:endParaRPr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Responsiveness </a:t>
                      </a:r>
                      <a:endParaRPr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Security related test case</a:t>
                      </a:r>
                      <a:endParaRPr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Cookies , user consent</a:t>
                      </a:r>
                      <a:endParaRPr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3"/>
          <p:cNvSpPr txBox="1"/>
          <p:nvPr>
            <p:ph type="ctrTitle"/>
          </p:nvPr>
        </p:nvSpPr>
        <p:spPr>
          <a:xfrm>
            <a:off x="182725" y="0"/>
            <a:ext cx="7801500" cy="571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100000"/>
              <a:buFont typeface="Arial"/>
              <a:buNone/>
            </a:pPr>
            <a:r>
              <a:rPr lang="en" sz="3000">
                <a:solidFill>
                  <a:schemeClr val="accent5"/>
                </a:solidFill>
              </a:rPr>
              <a:t>Manual Testing</a:t>
            </a:r>
            <a:endParaRPr sz="3000">
              <a:solidFill>
                <a:schemeClr val="accent5"/>
              </a:solidFill>
            </a:endParaRPr>
          </a:p>
          <a:p>
            <a:pPr indent="457200" lvl="0" marL="2286000" rtl="0" algn="l">
              <a:lnSpc>
                <a:spcPct val="100000"/>
              </a:lnSpc>
              <a:spcBef>
                <a:spcPts val="0"/>
              </a:spcBef>
              <a:spcAft>
                <a:spcPts val="0"/>
              </a:spcAft>
              <a:buClr>
                <a:srgbClr val="000000"/>
              </a:buClr>
              <a:buSzPct val="100000"/>
              <a:buFont typeface="Arial"/>
              <a:buNone/>
            </a:pPr>
            <a:r>
              <a:t/>
            </a:r>
            <a:endParaRPr sz="3000">
              <a:solidFill>
                <a:schemeClr val="accent5"/>
              </a:solidFill>
            </a:endParaRPr>
          </a:p>
          <a:p>
            <a:pPr indent="457200" lvl="0" marL="2286000" rtl="0" algn="l">
              <a:lnSpc>
                <a:spcPct val="100000"/>
              </a:lnSpc>
              <a:spcBef>
                <a:spcPts val="0"/>
              </a:spcBef>
              <a:spcAft>
                <a:spcPts val="0"/>
              </a:spcAft>
              <a:buClr>
                <a:srgbClr val="000000"/>
              </a:buClr>
              <a:buSzPct val="100000"/>
              <a:buFont typeface="Arial"/>
              <a:buNone/>
            </a:pPr>
            <a:r>
              <a:t/>
            </a:r>
            <a:endParaRPr sz="3000">
              <a:solidFill>
                <a:schemeClr val="accent5"/>
              </a:solidFill>
            </a:endParaRPr>
          </a:p>
          <a:p>
            <a:pPr indent="0" lvl="0" marL="0" rtl="0" algn="l">
              <a:lnSpc>
                <a:spcPct val="100000"/>
              </a:lnSpc>
              <a:spcBef>
                <a:spcPts val="0"/>
              </a:spcBef>
              <a:spcAft>
                <a:spcPts val="0"/>
              </a:spcAft>
              <a:buSzPct val="380952"/>
              <a:buNone/>
            </a:pPr>
            <a:r>
              <a:t/>
            </a:r>
            <a:endParaRPr sz="1400">
              <a:latin typeface="Arial"/>
              <a:ea typeface="Arial"/>
              <a:cs typeface="Arial"/>
              <a:sym typeface="Arial"/>
            </a:endParaRPr>
          </a:p>
        </p:txBody>
      </p:sp>
      <p:graphicFrame>
        <p:nvGraphicFramePr>
          <p:cNvPr id="496" name="Google Shape;496;p63"/>
          <p:cNvGraphicFramePr/>
          <p:nvPr/>
        </p:nvGraphicFramePr>
        <p:xfrm>
          <a:off x="273675" y="590700"/>
          <a:ext cx="3000000" cy="3000000"/>
        </p:xfrm>
        <a:graphic>
          <a:graphicData uri="http://schemas.openxmlformats.org/drawingml/2006/table">
            <a:tbl>
              <a:tblPr>
                <a:noFill/>
                <a:tableStyleId>{F7828D54-433F-46AE-80DD-D60CB88F82DD}</a:tableStyleId>
              </a:tblPr>
              <a:tblGrid>
                <a:gridCol w="3242275"/>
                <a:gridCol w="437735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1) Software Development Life Cycle and SDLC Model </a:t>
                      </a:r>
                      <a:endParaRPr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i) Requirement Gathering ii) Analysis iii) Design iv) Coding / Development v) Testing vi) Deployment &amp; Maintenance</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SDLC Models</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i) Waterfall Model ii) V Model</a:t>
                      </a:r>
                      <a:endParaRPr sz="14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2) Software Test Levels</a:t>
                      </a:r>
                      <a:endParaRPr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i) Unit Testing ii) Integration Testing iii) System Testing iv) Acceptance Testing</a:t>
                      </a:r>
                      <a:endParaRPr sz="14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3) Software Test Types </a:t>
                      </a:r>
                      <a:endParaRPr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i) Functional testing ii) Non-functional testing iii) Structural testing iv) Change related testing</a:t>
                      </a:r>
                      <a:endParaRPr sz="14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4) Software Test Design Techniques</a:t>
                      </a:r>
                      <a:endParaRPr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i) Static Test Design Techniques</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ii) Dynamic Test Design Techniques</a:t>
                      </a:r>
                      <a:endParaRPr sz="1400" u="none" cap="none" strike="noStrike">
                        <a:solidFill>
                          <a:schemeClr val="dk1"/>
                        </a:solidFill>
                      </a:endParaRPr>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4"/>
          <p:cNvSpPr txBox="1"/>
          <p:nvPr>
            <p:ph type="ctrTitle"/>
          </p:nvPr>
        </p:nvSpPr>
        <p:spPr>
          <a:xfrm>
            <a:off x="182725" y="0"/>
            <a:ext cx="7801500" cy="571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lang="en" sz="3000">
                <a:solidFill>
                  <a:schemeClr val="accent5"/>
                </a:solidFill>
              </a:rPr>
              <a:t>4) Software Test Design Techniques</a:t>
            </a:r>
            <a:endParaRPr sz="3000">
              <a:solidFill>
                <a:schemeClr val="accent5"/>
              </a:solidFill>
            </a:endParaRPr>
          </a:p>
          <a:p>
            <a:pPr indent="457200" lvl="0" marL="2286000" rtl="0" algn="l">
              <a:lnSpc>
                <a:spcPct val="100000"/>
              </a:lnSpc>
              <a:spcBef>
                <a:spcPts val="0"/>
              </a:spcBef>
              <a:spcAft>
                <a:spcPts val="0"/>
              </a:spcAft>
              <a:buSzPct val="177777"/>
              <a:buNone/>
            </a:pPr>
            <a:r>
              <a:t/>
            </a:r>
            <a:endParaRPr sz="3000">
              <a:solidFill>
                <a:schemeClr val="accent5"/>
              </a:solidFill>
            </a:endParaRPr>
          </a:p>
          <a:p>
            <a:pPr indent="457200" lvl="0" marL="2286000" rtl="0" algn="l">
              <a:lnSpc>
                <a:spcPct val="100000"/>
              </a:lnSpc>
              <a:spcBef>
                <a:spcPts val="0"/>
              </a:spcBef>
              <a:spcAft>
                <a:spcPts val="0"/>
              </a:spcAft>
              <a:buSzPct val="177777"/>
              <a:buNone/>
            </a:pPr>
            <a:r>
              <a:t/>
            </a:r>
            <a:endParaRPr sz="3000">
              <a:solidFill>
                <a:schemeClr val="accent5"/>
              </a:solidFill>
            </a:endParaRPr>
          </a:p>
          <a:p>
            <a:pPr indent="0" lvl="0" marL="0" rtl="0" algn="l">
              <a:lnSpc>
                <a:spcPct val="100000"/>
              </a:lnSpc>
              <a:spcBef>
                <a:spcPts val="0"/>
              </a:spcBef>
              <a:spcAft>
                <a:spcPts val="0"/>
              </a:spcAft>
              <a:buSzPct val="380952"/>
              <a:buNone/>
            </a:pPr>
            <a:r>
              <a:t/>
            </a:r>
            <a:endParaRPr sz="1400">
              <a:latin typeface="Arial"/>
              <a:ea typeface="Arial"/>
              <a:cs typeface="Arial"/>
              <a:sym typeface="Arial"/>
            </a:endParaRPr>
          </a:p>
        </p:txBody>
      </p:sp>
      <p:graphicFrame>
        <p:nvGraphicFramePr>
          <p:cNvPr id="502" name="Google Shape;502;p64"/>
          <p:cNvGraphicFramePr/>
          <p:nvPr/>
        </p:nvGraphicFramePr>
        <p:xfrm>
          <a:off x="273675" y="590700"/>
          <a:ext cx="3000000" cy="3000000"/>
        </p:xfrm>
        <a:graphic>
          <a:graphicData uri="http://schemas.openxmlformats.org/drawingml/2006/table">
            <a:tbl>
              <a:tblPr>
                <a:noFill/>
                <a:tableStyleId>{F7828D54-433F-46AE-80DD-D60CB88F82DD}</a:tableStyleId>
              </a:tblPr>
              <a:tblGrid>
                <a:gridCol w="3242275"/>
                <a:gridCol w="4377350"/>
              </a:tblGrid>
              <a:tr h="13488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i) Static Test Design Techniques</a:t>
                      </a:r>
                      <a:endParaRPr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a) Reviews (Manual Examination) </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1) Informal Review 2) Walk through 3) Technical Review 4) Inspection</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b) Static Analysis (Automated Analysis) </a:t>
                      </a:r>
                      <a:endParaRPr sz="1400" u="none" cap="none" strike="noStrike">
                        <a:solidFill>
                          <a:schemeClr val="dk1"/>
                        </a:solidFill>
                      </a:endParaRPr>
                    </a:p>
                  </a:txBody>
                  <a:tcPr marT="91425" marB="91425" marR="91425" marL="91425"/>
                </a:tc>
              </a:tr>
              <a:tr h="29608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ii) Dynamic Test Design Techniques </a:t>
                      </a:r>
                      <a:endParaRPr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a) Specification based or Black box Techniques </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1) Equivalence Partitioning (EP) 2) Boundary Value Analysis (BVA) 3) Decision Table Testing 4) State Transition Testing 5) Use Case Testing Etc…</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b) Structure based or White box Techniques </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1) Statement Coverage 2) Decision Coverage 3) Condition Coverage 4) Multi Condition Coverage 5) LCSAJ etc… </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c) Experience based Techniques </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1) Error Guessing 2) Exploratory Testing Etc…</a:t>
                      </a:r>
                      <a:endParaRPr sz="1400" u="none" cap="none" strike="noStrike">
                        <a:solidFill>
                          <a:schemeClr val="dk1"/>
                        </a:solidFill>
                      </a:endParaRPr>
                    </a:p>
                  </a:txBody>
                  <a:tcPr marT="91425" marB="91425" marR="91425" marL="91425"/>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5"/>
          <p:cNvSpPr txBox="1"/>
          <p:nvPr>
            <p:ph type="ctrTitle"/>
          </p:nvPr>
        </p:nvSpPr>
        <p:spPr>
          <a:xfrm>
            <a:off x="182725" y="0"/>
            <a:ext cx="7801500" cy="571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lang="en" sz="3000">
                <a:solidFill>
                  <a:schemeClr val="accent5"/>
                </a:solidFill>
              </a:rPr>
              <a:t>4) Software Test Design Techniques</a:t>
            </a:r>
            <a:endParaRPr sz="3000">
              <a:solidFill>
                <a:schemeClr val="accent5"/>
              </a:solidFill>
            </a:endParaRPr>
          </a:p>
          <a:p>
            <a:pPr indent="457200" lvl="0" marL="2286000" rtl="0" algn="l">
              <a:lnSpc>
                <a:spcPct val="100000"/>
              </a:lnSpc>
              <a:spcBef>
                <a:spcPts val="0"/>
              </a:spcBef>
              <a:spcAft>
                <a:spcPts val="0"/>
              </a:spcAft>
              <a:buSzPct val="177777"/>
              <a:buNone/>
            </a:pPr>
            <a:r>
              <a:t/>
            </a:r>
            <a:endParaRPr sz="3000">
              <a:solidFill>
                <a:schemeClr val="accent5"/>
              </a:solidFill>
            </a:endParaRPr>
          </a:p>
          <a:p>
            <a:pPr indent="457200" lvl="0" marL="2286000" rtl="0" algn="l">
              <a:lnSpc>
                <a:spcPct val="100000"/>
              </a:lnSpc>
              <a:spcBef>
                <a:spcPts val="0"/>
              </a:spcBef>
              <a:spcAft>
                <a:spcPts val="0"/>
              </a:spcAft>
              <a:buSzPct val="177777"/>
              <a:buNone/>
            </a:pPr>
            <a:r>
              <a:t/>
            </a:r>
            <a:endParaRPr sz="3000">
              <a:solidFill>
                <a:schemeClr val="accent5"/>
              </a:solidFill>
            </a:endParaRPr>
          </a:p>
          <a:p>
            <a:pPr indent="0" lvl="0" marL="0" rtl="0" algn="l">
              <a:lnSpc>
                <a:spcPct val="100000"/>
              </a:lnSpc>
              <a:spcBef>
                <a:spcPts val="0"/>
              </a:spcBef>
              <a:spcAft>
                <a:spcPts val="0"/>
              </a:spcAft>
              <a:buSzPct val="380952"/>
              <a:buNone/>
            </a:pPr>
            <a:r>
              <a:t/>
            </a:r>
            <a:endParaRPr sz="1400">
              <a:latin typeface="Arial"/>
              <a:ea typeface="Arial"/>
              <a:cs typeface="Arial"/>
              <a:sym typeface="Arial"/>
            </a:endParaRPr>
          </a:p>
        </p:txBody>
      </p:sp>
      <p:graphicFrame>
        <p:nvGraphicFramePr>
          <p:cNvPr id="508" name="Google Shape;508;p65"/>
          <p:cNvGraphicFramePr/>
          <p:nvPr/>
        </p:nvGraphicFramePr>
        <p:xfrm>
          <a:off x="273675" y="590700"/>
          <a:ext cx="3000000" cy="3000000"/>
        </p:xfrm>
        <a:graphic>
          <a:graphicData uri="http://schemas.openxmlformats.org/drawingml/2006/table">
            <a:tbl>
              <a:tblPr>
                <a:noFill/>
                <a:tableStyleId>{F7828D54-433F-46AE-80DD-D60CB88F82DD}</a:tableStyleId>
              </a:tblPr>
              <a:tblGrid>
                <a:gridCol w="3242275"/>
                <a:gridCol w="4377350"/>
              </a:tblGrid>
              <a:tr h="59497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1) Equivalence Partitioning (EP)</a:t>
                      </a:r>
                      <a:endParaRPr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 In Equivalence Partitioning, inputs to the Software are divided into groups that are expected to exhibit similar behavior.</a:t>
                      </a:r>
                      <a:endParaRPr sz="14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2) Boundary Value Analysis (BVA)</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Behavior at edge of each equivalence partition is more likely to be incorrect than behavior within the partition.</a:t>
                      </a:r>
                      <a:endParaRPr sz="14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3) Decision Table Testing</a:t>
                      </a:r>
                      <a:endParaRPr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The decision tables are good way to capture system requirements that contain logical conditions. </a:t>
                      </a:r>
                      <a:endParaRPr sz="14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4) State Transition Testing</a:t>
                      </a:r>
                      <a:endParaRPr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In State transition Testing Test cases are designed to execute valid and invalid state transitions.</a:t>
                      </a:r>
                      <a:endParaRPr sz="1400" u="none" cap="none" strike="noStrike">
                        <a:solidFill>
                          <a:schemeClr val="dk1"/>
                        </a:solidFill>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5) Use Case Testing Etc</a:t>
                      </a:r>
                      <a:endParaRPr sz="1400" u="none" cap="none" strike="noStrike">
                        <a:solidFill>
                          <a:schemeClr val="dk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chemeClr val="dk1"/>
                          </a:solidFill>
                        </a:rPr>
                        <a:t> In Use Case Testing Test Cases are designed to execute User Scenarios or Business Scenarios.</a:t>
                      </a:r>
                      <a:endParaRPr sz="1400" u="none" cap="none" strike="noStrike">
                        <a:solidFill>
                          <a:schemeClr val="dk1"/>
                        </a:solidFill>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6"/>
          <p:cNvSpPr txBox="1"/>
          <p:nvPr>
            <p:ph type="ctrTitle"/>
          </p:nvPr>
        </p:nvSpPr>
        <p:spPr>
          <a:xfrm>
            <a:off x="182725" y="0"/>
            <a:ext cx="7801500" cy="571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lang="en" sz="3000">
                <a:solidFill>
                  <a:schemeClr val="accent5"/>
                </a:solidFill>
              </a:rPr>
              <a:t>1) Equivalence Partitioning (EP)</a:t>
            </a:r>
            <a:endParaRPr sz="3000">
              <a:solidFill>
                <a:schemeClr val="accent5"/>
              </a:solidFill>
            </a:endParaRPr>
          </a:p>
          <a:p>
            <a:pPr indent="0" lvl="0" marL="0" rtl="0" algn="l">
              <a:lnSpc>
                <a:spcPct val="100000"/>
              </a:lnSpc>
              <a:spcBef>
                <a:spcPts val="0"/>
              </a:spcBef>
              <a:spcAft>
                <a:spcPts val="0"/>
              </a:spcAft>
              <a:buSzPct val="177777"/>
              <a:buNone/>
            </a:pPr>
            <a:r>
              <a:t/>
            </a:r>
            <a:endParaRPr sz="3000">
              <a:solidFill>
                <a:schemeClr val="accent5"/>
              </a:solidFill>
            </a:endParaRPr>
          </a:p>
        </p:txBody>
      </p:sp>
      <p:pic>
        <p:nvPicPr>
          <p:cNvPr id="514" name="Google Shape;514;p66"/>
          <p:cNvPicPr preferRelativeResize="0"/>
          <p:nvPr/>
        </p:nvPicPr>
        <p:blipFill rotWithShape="1">
          <a:blip r:embed="rId3">
            <a:alphaModFix/>
          </a:blip>
          <a:srcRect b="0" l="0" r="0" t="0"/>
          <a:stretch/>
        </p:blipFill>
        <p:spPr>
          <a:xfrm>
            <a:off x="1028700" y="790575"/>
            <a:ext cx="7086600" cy="35623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7"/>
          <p:cNvSpPr txBox="1"/>
          <p:nvPr>
            <p:ph type="ctrTitle"/>
          </p:nvPr>
        </p:nvSpPr>
        <p:spPr>
          <a:xfrm>
            <a:off x="182725" y="0"/>
            <a:ext cx="7801500" cy="571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lang="en" sz="3000">
                <a:solidFill>
                  <a:schemeClr val="accent5"/>
                </a:solidFill>
              </a:rPr>
              <a:t>2) Boundary Value Analysis (BVA)</a:t>
            </a:r>
            <a:endParaRPr sz="3000">
              <a:solidFill>
                <a:schemeClr val="accent5"/>
              </a:solidFill>
            </a:endParaRPr>
          </a:p>
          <a:p>
            <a:pPr indent="0" lvl="0" marL="0" rtl="0" algn="l">
              <a:lnSpc>
                <a:spcPct val="100000"/>
              </a:lnSpc>
              <a:spcBef>
                <a:spcPts val="0"/>
              </a:spcBef>
              <a:spcAft>
                <a:spcPts val="0"/>
              </a:spcAft>
              <a:buSzPct val="177777"/>
              <a:buNone/>
            </a:pPr>
            <a:r>
              <a:t/>
            </a:r>
            <a:endParaRPr sz="3000">
              <a:solidFill>
                <a:schemeClr val="accent5"/>
              </a:solidFill>
            </a:endParaRPr>
          </a:p>
          <a:p>
            <a:pPr indent="0" lvl="0" marL="0" rtl="0" algn="l">
              <a:lnSpc>
                <a:spcPct val="100000"/>
              </a:lnSpc>
              <a:spcBef>
                <a:spcPts val="0"/>
              </a:spcBef>
              <a:spcAft>
                <a:spcPts val="0"/>
              </a:spcAft>
              <a:buSzPct val="177777"/>
              <a:buNone/>
            </a:pPr>
            <a:r>
              <a:t/>
            </a:r>
            <a:endParaRPr sz="3000">
              <a:solidFill>
                <a:schemeClr val="accent5"/>
              </a:solidFill>
            </a:endParaRPr>
          </a:p>
        </p:txBody>
      </p:sp>
      <p:pic>
        <p:nvPicPr>
          <p:cNvPr id="520" name="Google Shape;520;p67"/>
          <p:cNvPicPr preferRelativeResize="0"/>
          <p:nvPr/>
        </p:nvPicPr>
        <p:blipFill rotWithShape="1">
          <a:blip r:embed="rId3">
            <a:alphaModFix/>
          </a:blip>
          <a:srcRect b="0" l="0" r="0" t="0"/>
          <a:stretch/>
        </p:blipFill>
        <p:spPr>
          <a:xfrm>
            <a:off x="1630850" y="960275"/>
            <a:ext cx="5038725" cy="1524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8"/>
          <p:cNvSpPr txBox="1"/>
          <p:nvPr>
            <p:ph type="ctrTitle"/>
          </p:nvPr>
        </p:nvSpPr>
        <p:spPr>
          <a:xfrm>
            <a:off x="182725" y="0"/>
            <a:ext cx="7801500" cy="571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lang="en" sz="3000">
                <a:solidFill>
                  <a:schemeClr val="accent5"/>
                </a:solidFill>
              </a:rPr>
              <a:t>3) Decision Table Testing</a:t>
            </a:r>
            <a:endParaRPr sz="3000">
              <a:solidFill>
                <a:schemeClr val="accent5"/>
              </a:solidFill>
            </a:endParaRPr>
          </a:p>
          <a:p>
            <a:pPr indent="0" lvl="0" marL="0" rtl="0" algn="l">
              <a:lnSpc>
                <a:spcPct val="100000"/>
              </a:lnSpc>
              <a:spcBef>
                <a:spcPts val="0"/>
              </a:spcBef>
              <a:spcAft>
                <a:spcPts val="0"/>
              </a:spcAft>
              <a:buSzPct val="177777"/>
              <a:buNone/>
            </a:pPr>
            <a:r>
              <a:t/>
            </a:r>
            <a:endParaRPr sz="3000">
              <a:solidFill>
                <a:schemeClr val="accent5"/>
              </a:solidFill>
            </a:endParaRPr>
          </a:p>
        </p:txBody>
      </p:sp>
      <p:pic>
        <p:nvPicPr>
          <p:cNvPr id="526" name="Google Shape;526;p68"/>
          <p:cNvPicPr preferRelativeResize="0"/>
          <p:nvPr/>
        </p:nvPicPr>
        <p:blipFill rotWithShape="1">
          <a:blip r:embed="rId3">
            <a:alphaModFix/>
          </a:blip>
          <a:srcRect b="0" l="0" r="0" t="0"/>
          <a:stretch/>
        </p:blipFill>
        <p:spPr>
          <a:xfrm>
            <a:off x="152400" y="724200"/>
            <a:ext cx="8562975" cy="21431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9"/>
          <p:cNvSpPr txBox="1"/>
          <p:nvPr>
            <p:ph type="ctrTitle"/>
          </p:nvPr>
        </p:nvSpPr>
        <p:spPr>
          <a:xfrm>
            <a:off x="182725" y="0"/>
            <a:ext cx="7801500" cy="571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lang="en" sz="3000">
                <a:solidFill>
                  <a:schemeClr val="accent5"/>
                </a:solidFill>
              </a:rPr>
              <a:t>4) State Transition Testing</a:t>
            </a:r>
            <a:endParaRPr sz="3000">
              <a:solidFill>
                <a:schemeClr val="accent5"/>
              </a:solidFill>
            </a:endParaRPr>
          </a:p>
          <a:p>
            <a:pPr indent="0" lvl="0" marL="0" rtl="0" algn="l">
              <a:lnSpc>
                <a:spcPct val="100000"/>
              </a:lnSpc>
              <a:spcBef>
                <a:spcPts val="0"/>
              </a:spcBef>
              <a:spcAft>
                <a:spcPts val="0"/>
              </a:spcAft>
              <a:buSzPct val="177777"/>
              <a:buNone/>
            </a:pPr>
            <a:r>
              <a:t/>
            </a:r>
            <a:endParaRPr sz="3000">
              <a:solidFill>
                <a:schemeClr val="accent5"/>
              </a:solidFill>
            </a:endParaRPr>
          </a:p>
        </p:txBody>
      </p:sp>
      <p:pic>
        <p:nvPicPr>
          <p:cNvPr id="532" name="Google Shape;532;p69"/>
          <p:cNvPicPr preferRelativeResize="0"/>
          <p:nvPr/>
        </p:nvPicPr>
        <p:blipFill rotWithShape="1">
          <a:blip r:embed="rId3">
            <a:alphaModFix/>
          </a:blip>
          <a:srcRect b="0" l="0" r="0" t="0"/>
          <a:stretch/>
        </p:blipFill>
        <p:spPr>
          <a:xfrm>
            <a:off x="182725" y="488150"/>
            <a:ext cx="3124200" cy="3000375"/>
          </a:xfrm>
          <a:prstGeom prst="rect">
            <a:avLst/>
          </a:prstGeom>
          <a:noFill/>
          <a:ln>
            <a:noFill/>
          </a:ln>
        </p:spPr>
      </p:pic>
      <p:pic>
        <p:nvPicPr>
          <p:cNvPr id="533" name="Google Shape;533;p69"/>
          <p:cNvPicPr preferRelativeResize="0"/>
          <p:nvPr/>
        </p:nvPicPr>
        <p:blipFill rotWithShape="1">
          <a:blip r:embed="rId4">
            <a:alphaModFix/>
          </a:blip>
          <a:srcRect b="0" l="0" r="0" t="0"/>
          <a:stretch/>
        </p:blipFill>
        <p:spPr>
          <a:xfrm>
            <a:off x="3457150" y="571800"/>
            <a:ext cx="5562600" cy="2555037"/>
          </a:xfrm>
          <a:prstGeom prst="rect">
            <a:avLst/>
          </a:prstGeom>
          <a:noFill/>
          <a:ln>
            <a:noFill/>
          </a:ln>
        </p:spPr>
      </p:pic>
      <p:pic>
        <p:nvPicPr>
          <p:cNvPr id="534" name="Google Shape;534;p69"/>
          <p:cNvPicPr preferRelativeResize="0"/>
          <p:nvPr/>
        </p:nvPicPr>
        <p:blipFill rotWithShape="1">
          <a:blip r:embed="rId5">
            <a:alphaModFix/>
          </a:blip>
          <a:srcRect b="0" l="0" r="0" t="0"/>
          <a:stretch/>
        </p:blipFill>
        <p:spPr>
          <a:xfrm>
            <a:off x="5198650" y="3284500"/>
            <a:ext cx="3821101" cy="1995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0"/>
          <p:cNvSpPr txBox="1"/>
          <p:nvPr>
            <p:ph type="ctrTitle"/>
          </p:nvPr>
        </p:nvSpPr>
        <p:spPr>
          <a:xfrm>
            <a:off x="182725" y="0"/>
            <a:ext cx="7801500" cy="571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lang="en" sz="3000">
                <a:solidFill>
                  <a:schemeClr val="accent5"/>
                </a:solidFill>
              </a:rPr>
              <a:t>5) Use Case Testing Etc</a:t>
            </a:r>
            <a:endParaRPr sz="3000">
              <a:solidFill>
                <a:schemeClr val="accent5"/>
              </a:solidFill>
            </a:endParaRPr>
          </a:p>
          <a:p>
            <a:pPr indent="0" lvl="0" marL="0" rtl="0" algn="l">
              <a:lnSpc>
                <a:spcPct val="100000"/>
              </a:lnSpc>
              <a:spcBef>
                <a:spcPts val="0"/>
              </a:spcBef>
              <a:spcAft>
                <a:spcPts val="0"/>
              </a:spcAft>
              <a:buSzPct val="177777"/>
              <a:buNone/>
            </a:pPr>
            <a:r>
              <a:t/>
            </a:r>
            <a:endParaRPr sz="3000">
              <a:solidFill>
                <a:schemeClr val="accent5"/>
              </a:solidFill>
            </a:endParaRPr>
          </a:p>
        </p:txBody>
      </p:sp>
      <p:sp>
        <p:nvSpPr>
          <p:cNvPr id="540" name="Google Shape;540;p70"/>
          <p:cNvSpPr txBox="1"/>
          <p:nvPr/>
        </p:nvSpPr>
        <p:spPr>
          <a:xfrm>
            <a:off x="248450" y="571800"/>
            <a:ext cx="838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In Use Case Testing Test Cases are designed to execute User Scenarios or Business Scenarios. </a:t>
            </a:r>
            <a:endParaRPr b="0" i="0" sz="1400" u="none" cap="none" strike="noStrike">
              <a:solidFill>
                <a:schemeClr val="dk1"/>
              </a:solidFill>
              <a:latin typeface="Arial"/>
              <a:ea typeface="Arial"/>
              <a:cs typeface="Arial"/>
              <a:sym typeface="Arial"/>
            </a:endParaRPr>
          </a:p>
        </p:txBody>
      </p:sp>
      <p:sp>
        <p:nvSpPr>
          <p:cNvPr id="541" name="Google Shape;541;p70"/>
          <p:cNvSpPr txBox="1"/>
          <p:nvPr/>
        </p:nvSpPr>
        <p:spPr>
          <a:xfrm>
            <a:off x="182725" y="1354200"/>
            <a:ext cx="57933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Business Scenario: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ATM Cash Withdrawal operation Mainstream Scenario: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1) User: Inserts ATM Card System: Asks for PIN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2) User: Enters PIN System: Validates PIN and asks to select language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3) User: Selects Language System: Asks to select Account Type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4) User: Selects Account Type System: Asks to enter Amount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5) User: Enters Amount System: Releases Money</a:t>
            </a:r>
            <a:endParaRPr b="0" i="0" sz="1400" u="none" cap="none" strike="noStrike">
              <a:solidFill>
                <a:schemeClr val="dk1"/>
              </a:solidFill>
              <a:latin typeface="Arial"/>
              <a:ea typeface="Arial"/>
              <a:cs typeface="Arial"/>
              <a:sym typeface="Arial"/>
            </a:endParaRPr>
          </a:p>
        </p:txBody>
      </p:sp>
      <p:sp>
        <p:nvSpPr>
          <p:cNvPr id="542" name="Google Shape;542;p70"/>
          <p:cNvSpPr txBox="1"/>
          <p:nvPr/>
        </p:nvSpPr>
        <p:spPr>
          <a:xfrm>
            <a:off x="182725" y="2950125"/>
            <a:ext cx="8688000" cy="169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Alternatives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2a) Suppose if user enters invalid Pin System: Shows error message and asks to enter correct PIN User: Enters Correct PIN ———————–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4a) Suppose if user selects incorrect Account Type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System: Shows error and asks to select correct Account Type User: Select correct account type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5a) If User enters incorrect amount (More than the balance amount or more than the day limit) System: Shows Error message and asks to enter correct amount User: Enters correct amount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102" name="Google Shape;102;p1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03" name="Google Shape;103;p17"/>
          <p:cNvSpPr txBox="1"/>
          <p:nvPr/>
        </p:nvSpPr>
        <p:spPr>
          <a:xfrm>
            <a:off x="3118150" y="2084850"/>
            <a:ext cx="484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104" name="Google Shape;104;p17"/>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When to do Performance Testing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a:p>
            <a:pPr indent="457200" lvl="0" marL="2286000" rtl="0" algn="l">
              <a:lnSpc>
                <a:spcPct val="100000"/>
              </a:lnSpc>
              <a:spcBef>
                <a:spcPts val="0"/>
              </a:spcBef>
              <a:spcAft>
                <a:spcPts val="0"/>
              </a:spcAft>
              <a:buSzPts val="3000"/>
              <a:buNone/>
            </a:pPr>
            <a:r>
              <a:t/>
            </a:r>
            <a:endParaRPr>
              <a:solidFill>
                <a:srgbClr val="FFD966"/>
              </a:solidFill>
            </a:endParaRPr>
          </a:p>
        </p:txBody>
      </p:sp>
      <p:pic>
        <p:nvPicPr>
          <p:cNvPr id="105" name="Google Shape;105;p17"/>
          <p:cNvPicPr preferRelativeResize="0"/>
          <p:nvPr/>
        </p:nvPicPr>
        <p:blipFill rotWithShape="1">
          <a:blip r:embed="rId3">
            <a:alphaModFix/>
          </a:blip>
          <a:srcRect b="0" l="0" r="0" t="0"/>
          <a:stretch/>
        </p:blipFill>
        <p:spPr>
          <a:xfrm>
            <a:off x="1358725" y="1335725"/>
            <a:ext cx="5473607" cy="235365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txBox="1"/>
          <p:nvPr>
            <p:ph type="ctrTitle"/>
          </p:nvPr>
        </p:nvSpPr>
        <p:spPr>
          <a:xfrm>
            <a:off x="182725" y="0"/>
            <a:ext cx="7801500" cy="571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lang="en" sz="3000">
                <a:solidFill>
                  <a:schemeClr val="accent5"/>
                </a:solidFill>
              </a:rPr>
              <a:t>Some useful Concepts</a:t>
            </a:r>
            <a:endParaRPr sz="3000">
              <a:solidFill>
                <a:schemeClr val="accent5"/>
              </a:solidFill>
            </a:endParaRPr>
          </a:p>
          <a:p>
            <a:pPr indent="0" lvl="0" marL="0" rtl="0" algn="l">
              <a:lnSpc>
                <a:spcPct val="100000"/>
              </a:lnSpc>
              <a:spcBef>
                <a:spcPts val="0"/>
              </a:spcBef>
              <a:spcAft>
                <a:spcPts val="0"/>
              </a:spcAft>
              <a:buSzPct val="177777"/>
              <a:buNone/>
            </a:pPr>
            <a:r>
              <a:t/>
            </a:r>
            <a:endParaRPr sz="3000">
              <a:solidFill>
                <a:schemeClr val="accent5"/>
              </a:solidFill>
            </a:endParaRPr>
          </a:p>
        </p:txBody>
      </p:sp>
      <p:sp>
        <p:nvSpPr>
          <p:cNvPr id="548" name="Google Shape;548;p71"/>
          <p:cNvSpPr txBox="1"/>
          <p:nvPr/>
        </p:nvSpPr>
        <p:spPr>
          <a:xfrm>
            <a:off x="248450" y="571800"/>
            <a:ext cx="8386200" cy="3848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Functional Testing and Non Functional Testing</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Verification and Validation</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Alpha and Beta testing</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Tools and Test Techniques</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Build and Release</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Quality Assurance and Quality Control</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Show Stopper</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Globalization and Localization</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Authorization and Authentication</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Types of Authentication</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Rate Limiting</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Caching</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OSI model and protocol used in different layers of OSI model.</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Agile concepts</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Root Cause Analysis</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Environmental Related Information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2"/>
          <p:cNvSpPr txBox="1"/>
          <p:nvPr>
            <p:ph type="ctrTitle"/>
          </p:nvPr>
        </p:nvSpPr>
        <p:spPr>
          <a:xfrm>
            <a:off x="182725" y="0"/>
            <a:ext cx="7801500" cy="571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lang="en" sz="3000">
                <a:solidFill>
                  <a:schemeClr val="accent5"/>
                </a:solidFill>
              </a:rPr>
              <a:t>Verification and Validation</a:t>
            </a:r>
            <a:endParaRPr sz="3000">
              <a:solidFill>
                <a:schemeClr val="accent5"/>
              </a:solidFill>
            </a:endParaRPr>
          </a:p>
        </p:txBody>
      </p:sp>
      <p:sp>
        <p:nvSpPr>
          <p:cNvPr id="554" name="Google Shape;554;p72"/>
          <p:cNvSpPr txBox="1"/>
          <p:nvPr/>
        </p:nvSpPr>
        <p:spPr>
          <a:xfrm>
            <a:off x="248450" y="571800"/>
            <a:ext cx="83862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Font typeface="Arial"/>
              <a:buChar char="❏"/>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55" name="Google Shape;555;p72"/>
          <p:cNvSpPr txBox="1"/>
          <p:nvPr/>
        </p:nvSpPr>
        <p:spPr>
          <a:xfrm>
            <a:off x="182725" y="1354200"/>
            <a:ext cx="5793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56" name="Google Shape;556;p72"/>
          <p:cNvSpPr txBox="1"/>
          <p:nvPr/>
        </p:nvSpPr>
        <p:spPr>
          <a:xfrm>
            <a:off x="182725" y="2950125"/>
            <a:ext cx="868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557" name="Google Shape;557;p72"/>
          <p:cNvPicPr preferRelativeResize="0"/>
          <p:nvPr/>
        </p:nvPicPr>
        <p:blipFill rotWithShape="1">
          <a:blip r:embed="rId3">
            <a:alphaModFix/>
          </a:blip>
          <a:srcRect b="0" l="0" r="0" t="0"/>
          <a:stretch/>
        </p:blipFill>
        <p:spPr>
          <a:xfrm>
            <a:off x="52775" y="1564475"/>
            <a:ext cx="4613975" cy="2955150"/>
          </a:xfrm>
          <a:prstGeom prst="rect">
            <a:avLst/>
          </a:prstGeom>
          <a:noFill/>
          <a:ln>
            <a:noFill/>
          </a:ln>
        </p:spPr>
      </p:pic>
      <p:pic>
        <p:nvPicPr>
          <p:cNvPr id="558" name="Google Shape;558;p72"/>
          <p:cNvPicPr preferRelativeResize="0"/>
          <p:nvPr/>
        </p:nvPicPr>
        <p:blipFill rotWithShape="1">
          <a:blip r:embed="rId4">
            <a:alphaModFix/>
          </a:blip>
          <a:srcRect b="0" l="0" r="0" t="0"/>
          <a:stretch/>
        </p:blipFill>
        <p:spPr>
          <a:xfrm>
            <a:off x="4752475" y="1564475"/>
            <a:ext cx="4334374" cy="29551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3"/>
          <p:cNvSpPr txBox="1"/>
          <p:nvPr>
            <p:ph type="ctrTitle"/>
          </p:nvPr>
        </p:nvSpPr>
        <p:spPr>
          <a:xfrm>
            <a:off x="182725" y="0"/>
            <a:ext cx="7801500" cy="571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lang="en" sz="3000">
                <a:solidFill>
                  <a:schemeClr val="accent5"/>
                </a:solidFill>
              </a:rPr>
              <a:t>Alpha and Beta testing</a:t>
            </a:r>
            <a:endParaRPr sz="3000">
              <a:solidFill>
                <a:schemeClr val="accent5"/>
              </a:solidFill>
            </a:endParaRPr>
          </a:p>
        </p:txBody>
      </p:sp>
      <p:sp>
        <p:nvSpPr>
          <p:cNvPr id="564" name="Google Shape;564;p73"/>
          <p:cNvSpPr txBox="1"/>
          <p:nvPr/>
        </p:nvSpPr>
        <p:spPr>
          <a:xfrm>
            <a:off x="248450" y="571800"/>
            <a:ext cx="8386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65" name="Google Shape;565;p73"/>
          <p:cNvSpPr txBox="1"/>
          <p:nvPr/>
        </p:nvSpPr>
        <p:spPr>
          <a:xfrm>
            <a:off x="182725" y="1354200"/>
            <a:ext cx="5793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66" name="Google Shape;566;p73"/>
          <p:cNvSpPr txBox="1"/>
          <p:nvPr/>
        </p:nvSpPr>
        <p:spPr>
          <a:xfrm>
            <a:off x="182725" y="2950125"/>
            <a:ext cx="868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567" name="Google Shape;567;p73"/>
          <p:cNvPicPr preferRelativeResize="0"/>
          <p:nvPr/>
        </p:nvPicPr>
        <p:blipFill rotWithShape="1">
          <a:blip r:embed="rId3">
            <a:alphaModFix/>
          </a:blip>
          <a:srcRect b="0" l="0" r="0" t="0"/>
          <a:stretch/>
        </p:blipFill>
        <p:spPr>
          <a:xfrm>
            <a:off x="766750" y="691875"/>
            <a:ext cx="6166250" cy="438375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4"/>
          <p:cNvSpPr txBox="1"/>
          <p:nvPr>
            <p:ph type="ctrTitle"/>
          </p:nvPr>
        </p:nvSpPr>
        <p:spPr>
          <a:xfrm>
            <a:off x="182725" y="0"/>
            <a:ext cx="7801500" cy="571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lang="en" sz="3000">
                <a:solidFill>
                  <a:schemeClr val="accent5"/>
                </a:solidFill>
              </a:rPr>
              <a:t>Tools and Test Techniques</a:t>
            </a:r>
            <a:endParaRPr sz="3000">
              <a:solidFill>
                <a:schemeClr val="accent5"/>
              </a:solidFill>
            </a:endParaRPr>
          </a:p>
        </p:txBody>
      </p:sp>
      <p:sp>
        <p:nvSpPr>
          <p:cNvPr id="573" name="Google Shape;573;p74"/>
          <p:cNvSpPr txBox="1"/>
          <p:nvPr/>
        </p:nvSpPr>
        <p:spPr>
          <a:xfrm>
            <a:off x="248450" y="571800"/>
            <a:ext cx="8386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74" name="Google Shape;574;p74"/>
          <p:cNvSpPr txBox="1"/>
          <p:nvPr/>
        </p:nvSpPr>
        <p:spPr>
          <a:xfrm>
            <a:off x="182725" y="1354200"/>
            <a:ext cx="5793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75" name="Google Shape;575;p74"/>
          <p:cNvSpPr txBox="1"/>
          <p:nvPr/>
        </p:nvSpPr>
        <p:spPr>
          <a:xfrm>
            <a:off x="182725" y="2950125"/>
            <a:ext cx="868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576" name="Google Shape;576;p74"/>
          <p:cNvPicPr preferRelativeResize="0"/>
          <p:nvPr/>
        </p:nvPicPr>
        <p:blipFill rotWithShape="1">
          <a:blip r:embed="rId3">
            <a:alphaModFix/>
          </a:blip>
          <a:srcRect b="0" l="0" r="0" t="0"/>
          <a:stretch/>
        </p:blipFill>
        <p:spPr>
          <a:xfrm>
            <a:off x="0" y="571808"/>
            <a:ext cx="9143999" cy="430493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5"/>
          <p:cNvSpPr txBox="1"/>
          <p:nvPr>
            <p:ph type="ctrTitle"/>
          </p:nvPr>
        </p:nvSpPr>
        <p:spPr>
          <a:xfrm>
            <a:off x="182725" y="0"/>
            <a:ext cx="7801500" cy="571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lang="en" sz="3000">
                <a:solidFill>
                  <a:schemeClr val="accent5"/>
                </a:solidFill>
              </a:rPr>
              <a:t>Build and Release</a:t>
            </a:r>
            <a:endParaRPr sz="3000">
              <a:solidFill>
                <a:schemeClr val="accent5"/>
              </a:solidFill>
            </a:endParaRPr>
          </a:p>
        </p:txBody>
      </p:sp>
      <p:sp>
        <p:nvSpPr>
          <p:cNvPr id="582" name="Google Shape;582;p75"/>
          <p:cNvSpPr txBox="1"/>
          <p:nvPr/>
        </p:nvSpPr>
        <p:spPr>
          <a:xfrm>
            <a:off x="248450" y="571800"/>
            <a:ext cx="8386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83" name="Google Shape;583;p75"/>
          <p:cNvSpPr txBox="1"/>
          <p:nvPr/>
        </p:nvSpPr>
        <p:spPr>
          <a:xfrm>
            <a:off x="182725" y="1354200"/>
            <a:ext cx="5793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84" name="Google Shape;584;p75"/>
          <p:cNvSpPr txBox="1"/>
          <p:nvPr/>
        </p:nvSpPr>
        <p:spPr>
          <a:xfrm>
            <a:off x="182725" y="2950125"/>
            <a:ext cx="868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585" name="Google Shape;585;p75"/>
          <p:cNvPicPr preferRelativeResize="0"/>
          <p:nvPr/>
        </p:nvPicPr>
        <p:blipFill rotWithShape="1">
          <a:blip r:embed="rId3">
            <a:alphaModFix/>
          </a:blip>
          <a:srcRect b="0" l="0" r="0" t="0"/>
          <a:stretch/>
        </p:blipFill>
        <p:spPr>
          <a:xfrm>
            <a:off x="0" y="660272"/>
            <a:ext cx="9143999" cy="382295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6"/>
          <p:cNvSpPr txBox="1"/>
          <p:nvPr>
            <p:ph type="ctrTitle"/>
          </p:nvPr>
        </p:nvSpPr>
        <p:spPr>
          <a:xfrm>
            <a:off x="182725" y="0"/>
            <a:ext cx="7801500" cy="571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lang="en" sz="3000">
                <a:solidFill>
                  <a:schemeClr val="accent5"/>
                </a:solidFill>
              </a:rPr>
              <a:t>Quality Assurance and Quality Control</a:t>
            </a:r>
            <a:endParaRPr sz="3000">
              <a:solidFill>
                <a:schemeClr val="accent5"/>
              </a:solidFill>
            </a:endParaRPr>
          </a:p>
        </p:txBody>
      </p:sp>
      <p:sp>
        <p:nvSpPr>
          <p:cNvPr id="591" name="Google Shape;591;p76"/>
          <p:cNvSpPr txBox="1"/>
          <p:nvPr/>
        </p:nvSpPr>
        <p:spPr>
          <a:xfrm>
            <a:off x="248450" y="571800"/>
            <a:ext cx="8386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2" name="Google Shape;592;p76"/>
          <p:cNvSpPr txBox="1"/>
          <p:nvPr/>
        </p:nvSpPr>
        <p:spPr>
          <a:xfrm>
            <a:off x="182725" y="1354200"/>
            <a:ext cx="5793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93" name="Google Shape;593;p76"/>
          <p:cNvSpPr txBox="1"/>
          <p:nvPr/>
        </p:nvSpPr>
        <p:spPr>
          <a:xfrm>
            <a:off x="182725" y="2950125"/>
            <a:ext cx="868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594" name="Google Shape;594;p76"/>
          <p:cNvPicPr preferRelativeResize="0"/>
          <p:nvPr/>
        </p:nvPicPr>
        <p:blipFill rotWithShape="1">
          <a:blip r:embed="rId3">
            <a:alphaModFix/>
          </a:blip>
          <a:srcRect b="0" l="0" r="0" t="0"/>
          <a:stretch/>
        </p:blipFill>
        <p:spPr>
          <a:xfrm>
            <a:off x="0" y="603250"/>
            <a:ext cx="9143999" cy="3937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77"/>
          <p:cNvSpPr txBox="1"/>
          <p:nvPr>
            <p:ph type="ctrTitle"/>
          </p:nvPr>
        </p:nvSpPr>
        <p:spPr>
          <a:xfrm>
            <a:off x="182725" y="0"/>
            <a:ext cx="7801500" cy="571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lang="en" sz="3000">
                <a:solidFill>
                  <a:schemeClr val="accent5"/>
                </a:solidFill>
              </a:rPr>
              <a:t>Show Stopper</a:t>
            </a:r>
            <a:endParaRPr sz="3000">
              <a:solidFill>
                <a:schemeClr val="accent5"/>
              </a:solidFill>
            </a:endParaRPr>
          </a:p>
        </p:txBody>
      </p:sp>
      <p:sp>
        <p:nvSpPr>
          <p:cNvPr id="600" name="Google Shape;600;p77"/>
          <p:cNvSpPr txBox="1"/>
          <p:nvPr/>
        </p:nvSpPr>
        <p:spPr>
          <a:xfrm>
            <a:off x="248450" y="571800"/>
            <a:ext cx="8386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1" name="Google Shape;601;p77"/>
          <p:cNvSpPr txBox="1"/>
          <p:nvPr/>
        </p:nvSpPr>
        <p:spPr>
          <a:xfrm>
            <a:off x="182725" y="1354200"/>
            <a:ext cx="5793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02" name="Google Shape;602;p77"/>
          <p:cNvSpPr txBox="1"/>
          <p:nvPr/>
        </p:nvSpPr>
        <p:spPr>
          <a:xfrm>
            <a:off x="182725" y="2950125"/>
            <a:ext cx="868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603" name="Google Shape;603;p77"/>
          <p:cNvPicPr preferRelativeResize="0"/>
          <p:nvPr/>
        </p:nvPicPr>
        <p:blipFill rotWithShape="1">
          <a:blip r:embed="rId3">
            <a:alphaModFix/>
          </a:blip>
          <a:srcRect b="0" l="0" r="0" t="0"/>
          <a:stretch/>
        </p:blipFill>
        <p:spPr>
          <a:xfrm>
            <a:off x="152400" y="944175"/>
            <a:ext cx="8913026" cy="36546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8"/>
          <p:cNvSpPr txBox="1"/>
          <p:nvPr>
            <p:ph type="ctrTitle"/>
          </p:nvPr>
        </p:nvSpPr>
        <p:spPr>
          <a:xfrm>
            <a:off x="182725" y="0"/>
            <a:ext cx="7801500" cy="571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lang="en" sz="3000">
                <a:solidFill>
                  <a:schemeClr val="accent5"/>
                </a:solidFill>
              </a:rPr>
              <a:t>Globalization and Localization</a:t>
            </a:r>
            <a:endParaRPr sz="3000">
              <a:solidFill>
                <a:schemeClr val="accent5"/>
              </a:solidFill>
            </a:endParaRPr>
          </a:p>
        </p:txBody>
      </p:sp>
      <p:sp>
        <p:nvSpPr>
          <p:cNvPr id="609" name="Google Shape;609;p78"/>
          <p:cNvSpPr txBox="1"/>
          <p:nvPr/>
        </p:nvSpPr>
        <p:spPr>
          <a:xfrm>
            <a:off x="248450" y="571800"/>
            <a:ext cx="8386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0" name="Google Shape;610;p78"/>
          <p:cNvSpPr txBox="1"/>
          <p:nvPr/>
        </p:nvSpPr>
        <p:spPr>
          <a:xfrm>
            <a:off x="182725" y="1354200"/>
            <a:ext cx="5793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1" name="Google Shape;611;p78"/>
          <p:cNvSpPr txBox="1"/>
          <p:nvPr/>
        </p:nvSpPr>
        <p:spPr>
          <a:xfrm>
            <a:off x="182725" y="2950125"/>
            <a:ext cx="868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612" name="Google Shape;612;p78"/>
          <p:cNvPicPr preferRelativeResize="0"/>
          <p:nvPr/>
        </p:nvPicPr>
        <p:blipFill rotWithShape="1">
          <a:blip r:embed="rId3">
            <a:alphaModFix/>
          </a:blip>
          <a:srcRect b="0" l="0" r="0" t="0"/>
          <a:stretch/>
        </p:blipFill>
        <p:spPr>
          <a:xfrm>
            <a:off x="0" y="766451"/>
            <a:ext cx="9144000" cy="361059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9"/>
          <p:cNvSpPr txBox="1"/>
          <p:nvPr>
            <p:ph type="ctrTitle"/>
          </p:nvPr>
        </p:nvSpPr>
        <p:spPr>
          <a:xfrm>
            <a:off x="182725" y="0"/>
            <a:ext cx="7801500" cy="571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lang="en" sz="3000">
                <a:solidFill>
                  <a:schemeClr val="accent5"/>
                </a:solidFill>
              </a:rPr>
              <a:t>Authorization and Authentication</a:t>
            </a:r>
            <a:endParaRPr sz="3000">
              <a:solidFill>
                <a:schemeClr val="accent5"/>
              </a:solidFill>
            </a:endParaRPr>
          </a:p>
        </p:txBody>
      </p:sp>
      <p:sp>
        <p:nvSpPr>
          <p:cNvPr id="618" name="Google Shape;618;p79"/>
          <p:cNvSpPr txBox="1"/>
          <p:nvPr/>
        </p:nvSpPr>
        <p:spPr>
          <a:xfrm>
            <a:off x="248450" y="571800"/>
            <a:ext cx="83862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Authentication and authorization might sound similar, but they are more related to identity and</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access management (IAM).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Authentication confirms that users are who they say they are, means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Authentication confirms the identity of the user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and Authorization gives permission to those identified users to access a resource.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In simple words Authentication means “Who you are” It’s all about to proving correct identity.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And Authorization means “What you can do” It’s all about access, means do you have permission to</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access something.</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19" name="Google Shape;619;p79"/>
          <p:cNvSpPr txBox="1"/>
          <p:nvPr/>
        </p:nvSpPr>
        <p:spPr>
          <a:xfrm>
            <a:off x="182725" y="2950125"/>
            <a:ext cx="868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0"/>
          <p:cNvSpPr txBox="1"/>
          <p:nvPr>
            <p:ph type="ctrTitle"/>
          </p:nvPr>
        </p:nvSpPr>
        <p:spPr>
          <a:xfrm>
            <a:off x="182725" y="0"/>
            <a:ext cx="7801500" cy="571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lang="en" sz="3000">
                <a:solidFill>
                  <a:schemeClr val="accent5"/>
                </a:solidFill>
              </a:rPr>
              <a:t>Types of Authentication</a:t>
            </a:r>
            <a:endParaRPr sz="3000">
              <a:solidFill>
                <a:schemeClr val="accent5"/>
              </a:solidFill>
            </a:endParaRPr>
          </a:p>
        </p:txBody>
      </p:sp>
      <p:sp>
        <p:nvSpPr>
          <p:cNvPr id="625" name="Google Shape;625;p80"/>
          <p:cNvSpPr txBox="1"/>
          <p:nvPr/>
        </p:nvSpPr>
        <p:spPr>
          <a:xfrm>
            <a:off x="248450" y="571800"/>
            <a:ext cx="8386200" cy="4063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Authentication methods: There are 4 most used authentication methods below:</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Basic: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HTTP Basic Authentication is rarely recommended due to its security vulnerabilities. This is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the most straightforward method and the easiest. With this method, the sender places a</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username: password into the request header. The username and password are encoded with</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Base64, which is an encoding technique that converts the username and password into a set of 64</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characters to ensure safe transmission. This method does not require cookies, session IDs, login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pages, and other such specialty solutions, and because it uses the HTTP header itself.</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Bearer :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Bearer authentication (also called token authentication) is an HTTP authentication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scheme that involves security tokens called bearer tokens. The name “Bearer authentication” can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be understood as “give access to the bearer of this token.” The bearer token allowing access to a</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certain resource or URL, usually generated by the server in response to a login request. The client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must send this token in the Authorization header when making requests to protected resources.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26" name="Google Shape;626;p80"/>
          <p:cNvSpPr txBox="1"/>
          <p:nvPr/>
        </p:nvSpPr>
        <p:spPr>
          <a:xfrm>
            <a:off x="182725" y="2950125"/>
            <a:ext cx="868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8"/>
          <p:cNvPicPr preferRelativeResize="0"/>
          <p:nvPr/>
        </p:nvPicPr>
        <p:blipFill rotWithShape="1">
          <a:blip r:embed="rId3">
            <a:alphaModFix/>
          </a:blip>
          <a:srcRect b="0" l="0" r="0" t="0"/>
          <a:stretch/>
        </p:blipFill>
        <p:spPr>
          <a:xfrm>
            <a:off x="1685929" y="0"/>
            <a:ext cx="7458071" cy="5143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81"/>
          <p:cNvSpPr txBox="1"/>
          <p:nvPr>
            <p:ph type="ctrTitle"/>
          </p:nvPr>
        </p:nvSpPr>
        <p:spPr>
          <a:xfrm>
            <a:off x="182725" y="0"/>
            <a:ext cx="7801500" cy="571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lang="en" sz="3000">
                <a:solidFill>
                  <a:schemeClr val="accent5"/>
                </a:solidFill>
              </a:rPr>
              <a:t>Types of Authentication</a:t>
            </a:r>
            <a:endParaRPr sz="3000">
              <a:solidFill>
                <a:schemeClr val="accent5"/>
              </a:solidFill>
            </a:endParaRPr>
          </a:p>
        </p:txBody>
      </p:sp>
      <p:sp>
        <p:nvSpPr>
          <p:cNvPr id="632" name="Google Shape;632;p81"/>
          <p:cNvSpPr txBox="1"/>
          <p:nvPr/>
        </p:nvSpPr>
        <p:spPr>
          <a:xfrm>
            <a:off x="248450" y="571800"/>
            <a:ext cx="8386200" cy="4710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Authentication methods: There are 4 most used authentication methods below:</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OAuth 2.0 :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This is very popular authentication method which is being used most nowadays. We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have seen so many times while installing an application at the time of sign-up it asks to sign up</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with Google account or by Facebook etc. if we choose Facebook then we just have to login our</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Facebook account and approve Yes to access. And through this process directly we can login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without sign-up. So basically, it provides a token along with some information and that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information &amp; token get stored in that 3rd party application’s database. That is OAuth 2.0</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method.</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Ex: Basically, what we are doing, we are delegating our authority to google then after that Google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will ask you that like “Do you want to authorized this Instagram application?” If we say ‘Yes’ then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it will give our information to Instagram. And that information will store in Instagram database.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Next time it won’t ask login details to login. And if we change our password then automatically, we</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will be logged out from Instagram. Again, it will follow same process to login. It will send a token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to Instagram that will be stored in Instagram’s database. If we remove our Instagram details from</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Google then it will take back all that information from Instagram.</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OAuth 2.0 is designed only for authorization, for granting access to data and features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from one application to another.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3" name="Google Shape;633;p81"/>
          <p:cNvSpPr txBox="1"/>
          <p:nvPr/>
        </p:nvSpPr>
        <p:spPr>
          <a:xfrm>
            <a:off x="182725" y="2950125"/>
            <a:ext cx="868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82"/>
          <p:cNvSpPr txBox="1"/>
          <p:nvPr>
            <p:ph type="ctrTitle"/>
          </p:nvPr>
        </p:nvSpPr>
        <p:spPr>
          <a:xfrm>
            <a:off x="182725" y="0"/>
            <a:ext cx="7801500" cy="571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lang="en" sz="3000">
                <a:solidFill>
                  <a:schemeClr val="accent5"/>
                </a:solidFill>
              </a:rPr>
              <a:t>Types of Authentication</a:t>
            </a:r>
            <a:endParaRPr sz="3000">
              <a:solidFill>
                <a:schemeClr val="accent5"/>
              </a:solidFill>
            </a:endParaRPr>
          </a:p>
        </p:txBody>
      </p:sp>
      <p:sp>
        <p:nvSpPr>
          <p:cNvPr id="639" name="Google Shape;639;p82"/>
          <p:cNvSpPr txBox="1"/>
          <p:nvPr/>
        </p:nvSpPr>
        <p:spPr>
          <a:xfrm>
            <a:off x="248450" y="571800"/>
            <a:ext cx="83862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Authentication methods: There are 4 most used authentication methods below:</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OpenID Connect (OIDC) is a thin layer that sits on top of</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OAuth 2.0 that adds login and profile information about the person who is logged in.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The OpenID Connect flow looks the same as OAuth.” So basically, OIDC is one step ahead to</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OAuth 2.0</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3"/>
          <p:cNvSpPr txBox="1"/>
          <p:nvPr>
            <p:ph type="ctrTitle"/>
          </p:nvPr>
        </p:nvSpPr>
        <p:spPr>
          <a:xfrm>
            <a:off x="182725" y="0"/>
            <a:ext cx="7801500" cy="571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lang="en" sz="3000">
                <a:solidFill>
                  <a:schemeClr val="accent5"/>
                </a:solidFill>
              </a:rPr>
              <a:t>Rate Limit and Caching</a:t>
            </a:r>
            <a:endParaRPr sz="3000">
              <a:solidFill>
                <a:schemeClr val="accent5"/>
              </a:solidFill>
            </a:endParaRPr>
          </a:p>
          <a:p>
            <a:pPr indent="0" lvl="0" marL="0" rtl="0" algn="l">
              <a:lnSpc>
                <a:spcPct val="100000"/>
              </a:lnSpc>
              <a:spcBef>
                <a:spcPts val="0"/>
              </a:spcBef>
              <a:spcAft>
                <a:spcPts val="0"/>
              </a:spcAft>
              <a:buSzPct val="177777"/>
              <a:buNone/>
            </a:pPr>
            <a:r>
              <a:t/>
            </a:r>
            <a:endParaRPr sz="3000">
              <a:solidFill>
                <a:schemeClr val="accent5"/>
              </a:solidFill>
            </a:endParaRPr>
          </a:p>
        </p:txBody>
      </p:sp>
      <p:sp>
        <p:nvSpPr>
          <p:cNvPr id="645" name="Google Shape;645;p83"/>
          <p:cNvSpPr txBox="1"/>
          <p:nvPr/>
        </p:nvSpPr>
        <p:spPr>
          <a:xfrm>
            <a:off x="248450" y="571800"/>
            <a:ext cx="8386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646" name="Google Shape;646;p83"/>
          <p:cNvPicPr preferRelativeResize="0"/>
          <p:nvPr/>
        </p:nvPicPr>
        <p:blipFill rotWithShape="1">
          <a:blip r:embed="rId3">
            <a:alphaModFix/>
          </a:blip>
          <a:srcRect b="0" l="0" r="0" t="0"/>
          <a:stretch/>
        </p:blipFill>
        <p:spPr>
          <a:xfrm>
            <a:off x="1269325" y="1013975"/>
            <a:ext cx="6479143" cy="365130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84"/>
          <p:cNvSpPr txBox="1"/>
          <p:nvPr>
            <p:ph type="ctrTitle"/>
          </p:nvPr>
        </p:nvSpPr>
        <p:spPr>
          <a:xfrm>
            <a:off x="182725" y="0"/>
            <a:ext cx="7801500" cy="571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lang="en" sz="3000">
                <a:solidFill>
                  <a:schemeClr val="accent5"/>
                </a:solidFill>
              </a:rPr>
              <a:t>Rate Limit and Caching</a:t>
            </a:r>
            <a:endParaRPr sz="3000">
              <a:solidFill>
                <a:schemeClr val="accent5"/>
              </a:solidFill>
            </a:endParaRPr>
          </a:p>
          <a:p>
            <a:pPr indent="0" lvl="0" marL="0" rtl="0" algn="l">
              <a:lnSpc>
                <a:spcPct val="100000"/>
              </a:lnSpc>
              <a:spcBef>
                <a:spcPts val="0"/>
              </a:spcBef>
              <a:spcAft>
                <a:spcPts val="0"/>
              </a:spcAft>
              <a:buSzPct val="177777"/>
              <a:buNone/>
            </a:pPr>
            <a:r>
              <a:t/>
            </a:r>
            <a:endParaRPr sz="3000">
              <a:solidFill>
                <a:schemeClr val="accent5"/>
              </a:solidFill>
            </a:endParaRPr>
          </a:p>
        </p:txBody>
      </p:sp>
      <p:sp>
        <p:nvSpPr>
          <p:cNvPr id="652" name="Google Shape;652;p84"/>
          <p:cNvSpPr txBox="1"/>
          <p:nvPr/>
        </p:nvSpPr>
        <p:spPr>
          <a:xfrm>
            <a:off x="248450" y="571800"/>
            <a:ext cx="8386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653" name="Google Shape;653;p84"/>
          <p:cNvPicPr preferRelativeResize="0"/>
          <p:nvPr/>
        </p:nvPicPr>
        <p:blipFill rotWithShape="1">
          <a:blip r:embed="rId3">
            <a:alphaModFix/>
          </a:blip>
          <a:srcRect b="0" l="0" r="0" t="0"/>
          <a:stretch/>
        </p:blipFill>
        <p:spPr>
          <a:xfrm>
            <a:off x="328913" y="1007600"/>
            <a:ext cx="8225283" cy="36513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5"/>
          <p:cNvSpPr txBox="1"/>
          <p:nvPr>
            <p:ph type="ctrTitle"/>
          </p:nvPr>
        </p:nvSpPr>
        <p:spPr>
          <a:xfrm>
            <a:off x="182725" y="0"/>
            <a:ext cx="7801500" cy="571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lang="en" sz="3000">
                <a:solidFill>
                  <a:schemeClr val="accent5"/>
                </a:solidFill>
              </a:rPr>
              <a:t>OSI model and the protocol in each layer</a:t>
            </a:r>
            <a:endParaRPr sz="3000">
              <a:solidFill>
                <a:schemeClr val="accent5"/>
              </a:solidFill>
            </a:endParaRPr>
          </a:p>
          <a:p>
            <a:pPr indent="0" lvl="0" marL="0" rtl="0" algn="l">
              <a:lnSpc>
                <a:spcPct val="100000"/>
              </a:lnSpc>
              <a:spcBef>
                <a:spcPts val="0"/>
              </a:spcBef>
              <a:spcAft>
                <a:spcPts val="0"/>
              </a:spcAft>
              <a:buSzPct val="177777"/>
              <a:buNone/>
            </a:pPr>
            <a:r>
              <a:t/>
            </a:r>
            <a:endParaRPr sz="3000">
              <a:solidFill>
                <a:schemeClr val="accent5"/>
              </a:solidFill>
            </a:endParaRPr>
          </a:p>
        </p:txBody>
      </p:sp>
      <p:sp>
        <p:nvSpPr>
          <p:cNvPr id="659" name="Google Shape;659;p85"/>
          <p:cNvSpPr txBox="1"/>
          <p:nvPr/>
        </p:nvSpPr>
        <p:spPr>
          <a:xfrm>
            <a:off x="248450" y="571800"/>
            <a:ext cx="8386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https://docs.google.com/document/d/1is7uQbrfswbnihCkvd4X3riSE1m9--Z1/edit?usp=sharing&amp;ouid=100717551578414916283&amp;rtpof=true&amp;sd=true</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86"/>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800"/>
              <a:buNone/>
            </a:pPr>
            <a:r>
              <a:t/>
            </a:r>
            <a:endParaRPr/>
          </a:p>
        </p:txBody>
      </p:sp>
      <p:sp>
        <p:nvSpPr>
          <p:cNvPr id="665" name="Google Shape;665;p86"/>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100"/>
              <a:buNone/>
            </a:pPr>
            <a:r>
              <a:t/>
            </a:r>
            <a:endParaRPr/>
          </a:p>
        </p:txBody>
      </p:sp>
      <p:pic>
        <p:nvPicPr>
          <p:cNvPr id="666" name="Google Shape;666;p86"/>
          <p:cNvPicPr preferRelativeResize="0"/>
          <p:nvPr/>
        </p:nvPicPr>
        <p:blipFill rotWithShape="1">
          <a:blip r:embed="rId3">
            <a:alphaModFix/>
          </a:blip>
          <a:srcRect b="0" l="0" r="0" t="0"/>
          <a:stretch/>
        </p:blipFill>
        <p:spPr>
          <a:xfrm>
            <a:off x="0" y="705211"/>
            <a:ext cx="9143999" cy="4438278"/>
          </a:xfrm>
          <a:prstGeom prst="rect">
            <a:avLst/>
          </a:prstGeom>
          <a:noFill/>
          <a:ln>
            <a:noFill/>
          </a:ln>
        </p:spPr>
      </p:pic>
      <p:sp>
        <p:nvSpPr>
          <p:cNvPr id="667" name="Google Shape;667;p86"/>
          <p:cNvSpPr txBox="1"/>
          <p:nvPr>
            <p:ph type="ctrTitle"/>
          </p:nvPr>
        </p:nvSpPr>
        <p:spPr>
          <a:xfrm>
            <a:off x="182725" y="0"/>
            <a:ext cx="7801500" cy="571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lang="en" sz="3000">
                <a:solidFill>
                  <a:schemeClr val="accent5"/>
                </a:solidFill>
              </a:rPr>
              <a:t>Environmental Related Information</a:t>
            </a:r>
            <a:endParaRPr sz="3000">
              <a:solidFill>
                <a:schemeClr val="accent5"/>
              </a:solidFill>
            </a:endParaRPr>
          </a:p>
          <a:p>
            <a:pPr indent="0" lvl="0" marL="0" rtl="0" algn="l">
              <a:lnSpc>
                <a:spcPct val="100000"/>
              </a:lnSpc>
              <a:spcBef>
                <a:spcPts val="0"/>
              </a:spcBef>
              <a:spcAft>
                <a:spcPts val="0"/>
              </a:spcAft>
              <a:buSzPct val="177777"/>
              <a:buNone/>
            </a:pPr>
            <a:r>
              <a:t/>
            </a:r>
            <a:endParaRPr sz="3000">
              <a:solidFill>
                <a:schemeClr val="accent5"/>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7"/>
          <p:cNvSpPr txBox="1"/>
          <p:nvPr>
            <p:ph type="ctrTitle"/>
          </p:nvPr>
        </p:nvSpPr>
        <p:spPr>
          <a:xfrm>
            <a:off x="182725" y="0"/>
            <a:ext cx="7801500" cy="571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lang="en" sz="3000">
                <a:solidFill>
                  <a:schemeClr val="accent5"/>
                </a:solidFill>
              </a:rPr>
              <a:t>Agile Concepts</a:t>
            </a:r>
            <a:endParaRPr sz="3000">
              <a:solidFill>
                <a:schemeClr val="accent5"/>
              </a:solidFill>
            </a:endParaRPr>
          </a:p>
          <a:p>
            <a:pPr indent="0" lvl="0" marL="0" rtl="0" algn="l">
              <a:lnSpc>
                <a:spcPct val="100000"/>
              </a:lnSpc>
              <a:spcBef>
                <a:spcPts val="0"/>
              </a:spcBef>
              <a:spcAft>
                <a:spcPts val="0"/>
              </a:spcAft>
              <a:buSzPct val="177777"/>
              <a:buNone/>
            </a:pPr>
            <a:r>
              <a:t/>
            </a:r>
            <a:endParaRPr sz="3000">
              <a:solidFill>
                <a:schemeClr val="accent5"/>
              </a:solidFill>
            </a:endParaRPr>
          </a:p>
        </p:txBody>
      </p:sp>
      <p:sp>
        <p:nvSpPr>
          <p:cNvPr id="673" name="Google Shape;673;p87"/>
          <p:cNvSpPr txBox="1"/>
          <p:nvPr/>
        </p:nvSpPr>
        <p:spPr>
          <a:xfrm>
            <a:off x="248450" y="571800"/>
            <a:ext cx="838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674" name="Google Shape;674;p87"/>
          <p:cNvPicPr preferRelativeResize="0"/>
          <p:nvPr/>
        </p:nvPicPr>
        <p:blipFill rotWithShape="1">
          <a:blip r:embed="rId3">
            <a:alphaModFix/>
          </a:blip>
          <a:srcRect b="0" l="0" r="0" t="0"/>
          <a:stretch/>
        </p:blipFill>
        <p:spPr>
          <a:xfrm>
            <a:off x="152400" y="1124400"/>
            <a:ext cx="8839203" cy="287834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8"/>
          <p:cNvSpPr txBox="1"/>
          <p:nvPr>
            <p:ph type="ctrTitle"/>
          </p:nvPr>
        </p:nvSpPr>
        <p:spPr>
          <a:xfrm>
            <a:off x="182725" y="0"/>
            <a:ext cx="7801500" cy="571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77777"/>
              <a:buNone/>
            </a:pPr>
            <a:r>
              <a:rPr lang="en" sz="3000">
                <a:solidFill>
                  <a:schemeClr val="accent5"/>
                </a:solidFill>
              </a:rPr>
              <a:t>Root Cause Analysis</a:t>
            </a:r>
            <a:endParaRPr sz="3000">
              <a:solidFill>
                <a:schemeClr val="accent5"/>
              </a:solidFill>
            </a:endParaRPr>
          </a:p>
          <a:p>
            <a:pPr indent="0" lvl="0" marL="0" rtl="0" algn="l">
              <a:lnSpc>
                <a:spcPct val="100000"/>
              </a:lnSpc>
              <a:spcBef>
                <a:spcPts val="0"/>
              </a:spcBef>
              <a:spcAft>
                <a:spcPts val="0"/>
              </a:spcAft>
              <a:buSzPct val="177777"/>
              <a:buNone/>
            </a:pPr>
            <a:r>
              <a:t/>
            </a:r>
            <a:endParaRPr sz="3000">
              <a:solidFill>
                <a:schemeClr val="accent5"/>
              </a:solidFill>
            </a:endParaRPr>
          </a:p>
        </p:txBody>
      </p:sp>
      <p:sp>
        <p:nvSpPr>
          <p:cNvPr id="680" name="Google Shape;680;p88"/>
          <p:cNvSpPr txBox="1"/>
          <p:nvPr/>
        </p:nvSpPr>
        <p:spPr>
          <a:xfrm>
            <a:off x="248450" y="571800"/>
            <a:ext cx="838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681" name="Google Shape;681;p88"/>
          <p:cNvPicPr preferRelativeResize="0"/>
          <p:nvPr/>
        </p:nvPicPr>
        <p:blipFill rotWithShape="1">
          <a:blip r:embed="rId3">
            <a:alphaModFix/>
          </a:blip>
          <a:srcRect b="0" l="0" r="0" t="0"/>
          <a:stretch/>
        </p:blipFill>
        <p:spPr>
          <a:xfrm>
            <a:off x="96600" y="2276500"/>
            <a:ext cx="4521449" cy="1347425"/>
          </a:xfrm>
          <a:prstGeom prst="rect">
            <a:avLst/>
          </a:prstGeom>
          <a:noFill/>
          <a:ln>
            <a:noFill/>
          </a:ln>
        </p:spPr>
      </p:pic>
      <p:pic>
        <p:nvPicPr>
          <p:cNvPr id="682" name="Google Shape;682;p88"/>
          <p:cNvPicPr preferRelativeResize="0"/>
          <p:nvPr/>
        </p:nvPicPr>
        <p:blipFill rotWithShape="1">
          <a:blip r:embed="rId4">
            <a:alphaModFix/>
          </a:blip>
          <a:srcRect b="0" l="0" r="0" t="0"/>
          <a:stretch/>
        </p:blipFill>
        <p:spPr>
          <a:xfrm>
            <a:off x="3291438" y="3528225"/>
            <a:ext cx="5803825" cy="1549623"/>
          </a:xfrm>
          <a:prstGeom prst="rect">
            <a:avLst/>
          </a:prstGeom>
          <a:noFill/>
          <a:ln>
            <a:noFill/>
          </a:ln>
        </p:spPr>
      </p:pic>
      <p:pic>
        <p:nvPicPr>
          <p:cNvPr id="683" name="Google Shape;683;p88"/>
          <p:cNvPicPr preferRelativeResize="0"/>
          <p:nvPr/>
        </p:nvPicPr>
        <p:blipFill rotWithShape="1">
          <a:blip r:embed="rId5">
            <a:alphaModFix/>
          </a:blip>
          <a:srcRect b="0" l="0" r="0" t="0"/>
          <a:stretch/>
        </p:blipFill>
        <p:spPr>
          <a:xfrm>
            <a:off x="3734926" y="71775"/>
            <a:ext cx="5360349" cy="228327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89"/>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rgbClr val="FFD966"/>
                </a:solidFill>
              </a:rPr>
              <a:t>Mistakes we do</a:t>
            </a:r>
            <a:endParaRPr>
              <a:solidFill>
                <a:srgbClr val="FFD966"/>
              </a:solidFill>
            </a:endParaRPr>
          </a:p>
        </p:txBody>
      </p:sp>
      <p:sp>
        <p:nvSpPr>
          <p:cNvPr id="689" name="Google Shape;689;p8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90" name="Google Shape;690;p89"/>
          <p:cNvSpPr txBox="1"/>
          <p:nvPr/>
        </p:nvSpPr>
        <p:spPr>
          <a:xfrm>
            <a:off x="182150" y="204840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91" name="Google Shape;691;p89"/>
          <p:cNvSpPr txBox="1"/>
          <p:nvPr/>
        </p:nvSpPr>
        <p:spPr>
          <a:xfrm>
            <a:off x="429800" y="950275"/>
            <a:ext cx="4344000" cy="400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692" name="Google Shape;692;p89"/>
          <p:cNvPicPr preferRelativeResize="0"/>
          <p:nvPr/>
        </p:nvPicPr>
        <p:blipFill rotWithShape="1">
          <a:blip r:embed="rId3">
            <a:alphaModFix/>
          </a:blip>
          <a:srcRect b="0" l="0" r="0" t="0"/>
          <a:stretch/>
        </p:blipFill>
        <p:spPr>
          <a:xfrm>
            <a:off x="922475" y="950275"/>
            <a:ext cx="4680206" cy="41243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90"/>
          <p:cNvSpPr txBox="1"/>
          <p:nvPr>
            <p:ph idx="4294967295" type="title"/>
          </p:nvPr>
        </p:nvSpPr>
        <p:spPr>
          <a:xfrm>
            <a:off x="876025" y="183650"/>
            <a:ext cx="7038900" cy="6570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3000"/>
              <a:buNone/>
            </a:pPr>
            <a:r>
              <a:rPr lang="en">
                <a:solidFill>
                  <a:srgbClr val="FFD966"/>
                </a:solidFill>
              </a:rPr>
              <a:t>   	Whats Next?</a:t>
            </a:r>
            <a:endParaRPr>
              <a:solidFill>
                <a:srgbClr val="FFD966"/>
              </a:solidFill>
            </a:endParaRPr>
          </a:p>
        </p:txBody>
      </p:sp>
      <p:sp>
        <p:nvSpPr>
          <p:cNvPr id="698" name="Google Shape;698;p9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699" name="Google Shape;699;p90"/>
          <p:cNvSpPr txBox="1"/>
          <p:nvPr/>
        </p:nvSpPr>
        <p:spPr>
          <a:xfrm>
            <a:off x="182150" y="204840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00" name="Google Shape;700;p90"/>
          <p:cNvSpPr txBox="1"/>
          <p:nvPr/>
        </p:nvSpPr>
        <p:spPr>
          <a:xfrm>
            <a:off x="429800" y="950275"/>
            <a:ext cx="4142100" cy="341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Project Idea to add in your cv</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Create test plan</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Create mind maps</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Create test cases</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Create bug report</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Create summary report</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0" i="0" lang="en" sz="1400" u="none" cap="none" strike="noStrike">
                <a:solidFill>
                  <a:schemeClr val="dk1"/>
                </a:solidFill>
                <a:latin typeface="Arial"/>
                <a:ea typeface="Arial"/>
                <a:cs typeface="Arial"/>
                <a:sym typeface="Arial"/>
              </a:rPr>
              <a:t>Create Test Metrics </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Submit with the test case assignment whether it is asked or not. For any interview project.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Learn the document (ISTQB materials)</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701" name="Google Shape;701;p90"/>
          <p:cNvSpPr txBox="1"/>
          <p:nvPr/>
        </p:nvSpPr>
        <p:spPr>
          <a:xfrm>
            <a:off x="4393900" y="707100"/>
            <a:ext cx="4539000" cy="2986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What is coming up next?</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API testing</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Performance testing</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GIT</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Database testing and SQL query</a:t>
            </a:r>
            <a:br>
              <a:rPr b="0" i="0" lang="en" sz="1400" u="none" cap="none" strike="noStrike">
                <a:solidFill>
                  <a:schemeClr val="dk1"/>
                </a:solidFill>
                <a:latin typeface="Arial"/>
                <a:ea typeface="Arial"/>
                <a:cs typeface="Arial"/>
                <a:sym typeface="Arial"/>
              </a:rPr>
            </a:br>
            <a:r>
              <a:rPr b="0" i="0" lang="en" sz="1400" u="none" cap="none" strike="noStrike">
                <a:solidFill>
                  <a:schemeClr val="dk1"/>
                </a:solidFill>
                <a:latin typeface="Arial"/>
                <a:ea typeface="Arial"/>
                <a:cs typeface="Arial"/>
                <a:sym typeface="Arial"/>
              </a:rPr>
              <a:t>Basic JAVA</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Web automation</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Mobile automation</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Cucumber</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Cypress</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Jenkins</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Ask questions……………</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ctrTitle"/>
          </p:nvPr>
        </p:nvSpPr>
        <p:spPr>
          <a:xfrm>
            <a:off x="-1885950" y="112125"/>
            <a:ext cx="7872600" cy="6165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t/>
            </a:r>
            <a:endParaRPr/>
          </a:p>
        </p:txBody>
      </p:sp>
      <p:pic>
        <p:nvPicPr>
          <p:cNvPr id="116" name="Google Shape;116;p19"/>
          <p:cNvPicPr preferRelativeResize="0"/>
          <p:nvPr/>
        </p:nvPicPr>
        <p:blipFill rotWithShape="1">
          <a:blip r:embed="rId3">
            <a:alphaModFix/>
          </a:blip>
          <a:srcRect b="0" l="0" r="0" t="0"/>
          <a:stretch/>
        </p:blipFill>
        <p:spPr>
          <a:xfrm>
            <a:off x="3239400" y="0"/>
            <a:ext cx="5987100"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ctrTitle"/>
          </p:nvPr>
        </p:nvSpPr>
        <p:spPr>
          <a:xfrm>
            <a:off x="-1885950" y="112125"/>
            <a:ext cx="7872600" cy="6165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Type of Application</a:t>
            </a:r>
            <a:endParaRPr/>
          </a:p>
        </p:txBody>
      </p:sp>
      <p:pic>
        <p:nvPicPr>
          <p:cNvPr id="122" name="Google Shape;122;p20"/>
          <p:cNvPicPr preferRelativeResize="0"/>
          <p:nvPr/>
        </p:nvPicPr>
        <p:blipFill rotWithShape="1">
          <a:blip r:embed="rId3">
            <a:alphaModFix/>
          </a:blip>
          <a:srcRect b="0" l="0" r="0" t="0"/>
          <a:stretch/>
        </p:blipFill>
        <p:spPr>
          <a:xfrm>
            <a:off x="152400" y="881025"/>
            <a:ext cx="8251827" cy="4110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